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83" r:id="rId30"/>
    <p:sldId id="284" r:id="rId31"/>
    <p:sldId id="285" r:id="rId32"/>
    <p:sldId id="286" r:id="rId33"/>
    <p:sldId id="287" r:id="rId34"/>
    <p:sldId id="288" r:id="rId35"/>
    <p:sldId id="291" r:id="rId36"/>
  </p:sldIdLst>
  <p:sldSz cx="18288000" cy="10287000"/>
  <p:notesSz cx="6858000" cy="9144000"/>
  <p:embeddedFontLst>
    <p:embeddedFont>
      <p:font typeface="Inter" panose="020B0604020202020204" charset="0"/>
      <p:regular r:id="rId38"/>
    </p:embeddedFont>
    <p:embeddedFont>
      <p:font typeface="Inter Bold" panose="020B0604020202020204" charset="0"/>
      <p:regular r:id="rId39"/>
    </p:embeddedFont>
    <p:embeddedFont>
      <p:font typeface="Inter Bold Italics" panose="020B0604020202020204" charset="0"/>
      <p:regular r:id="rId40"/>
    </p:embeddedFont>
    <p:embeddedFont>
      <p:font typeface="Open Sans" panose="020B0606030504020204" pitchFamily="34" charset="0"/>
      <p:regular r:id="rId41"/>
    </p:embeddedFont>
    <p:embeddedFont>
      <p:font typeface="Open Sans Bold" panose="020B0806030504020204" charset="0"/>
      <p:regular r:id="rId42"/>
      <p:bold r:id="rId43"/>
    </p:embeddedFont>
    <p:embeddedFont>
      <p:font typeface="Poppins" panose="00000500000000000000" pitchFamily="2" charset="0"/>
      <p:regular r:id="rId44"/>
    </p:embeddedFont>
    <p:embeddedFont>
      <p:font typeface="Poppins Italics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48" y="10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9EB8D-5A30-55B9-27D4-297FB0C28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35950F-6EA9-1ED0-7883-DCB462AC13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9C86C-4961-4B88-BC53-9199303089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D4CDBD3-91BA-757F-812E-524BF063B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08057A-3679-510E-6AD9-A1086255A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4D649-580D-350B-49E3-2FB53292D2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80A1A-6C27-8D29-5218-EDBE01C85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49553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42.jpeg"/><Relationship Id="rId5" Type="http://schemas.openxmlformats.org/officeDocument/2006/relationships/image" Target="../media/image63.svg"/><Relationship Id="rId10" Type="http://schemas.openxmlformats.org/officeDocument/2006/relationships/image" Target="../media/image41.jpe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2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34.jpe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9.svg"/><Relationship Id="rId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22.jpe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32.jpeg"/><Relationship Id="rId5" Type="http://schemas.openxmlformats.org/officeDocument/2006/relationships/image" Target="../media/image90.svg"/><Relationship Id="rId10" Type="http://schemas.openxmlformats.org/officeDocument/2006/relationships/image" Target="../media/image30.jpe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jpeg"/><Relationship Id="rId3" Type="http://schemas.openxmlformats.org/officeDocument/2006/relationships/image" Target="../media/image2.png"/><Relationship Id="rId7" Type="http://schemas.openxmlformats.org/officeDocument/2006/relationships/image" Target="../media/image99.svg"/><Relationship Id="rId12" Type="http://schemas.openxmlformats.org/officeDocument/2006/relationships/image" Target="../media/image10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jpeg"/><Relationship Id="rId5" Type="http://schemas.openxmlformats.org/officeDocument/2006/relationships/image" Target="../media/image97.svg"/><Relationship Id="rId10" Type="http://schemas.openxmlformats.org/officeDocument/2006/relationships/image" Target="../media/image102.jpe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jpeg"/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jpeg"/><Relationship Id="rId5" Type="http://schemas.openxmlformats.org/officeDocument/2006/relationships/image" Target="../media/image108.svg"/><Relationship Id="rId10" Type="http://schemas.openxmlformats.org/officeDocument/2006/relationships/image" Target="../media/image113.jpe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16.jpeg"/><Relationship Id="rId3" Type="http://schemas.openxmlformats.org/officeDocument/2006/relationships/image" Target="../media/image106.png"/><Relationship Id="rId7" Type="http://schemas.openxmlformats.org/officeDocument/2006/relationships/image" Target="../media/image118.svg"/><Relationship Id="rId12" Type="http://schemas.openxmlformats.org/officeDocument/2006/relationships/image" Target="../media/image1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1.jpeg"/><Relationship Id="rId5" Type="http://schemas.openxmlformats.org/officeDocument/2006/relationships/image" Target="../media/image108.svg"/><Relationship Id="rId10" Type="http://schemas.openxmlformats.org/officeDocument/2006/relationships/image" Target="../media/image115.jpeg"/><Relationship Id="rId4" Type="http://schemas.openxmlformats.org/officeDocument/2006/relationships/image" Target="../media/image107.png"/><Relationship Id="rId9" Type="http://schemas.openxmlformats.org/officeDocument/2006/relationships/image" Target="../media/image12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jpeg"/><Relationship Id="rId3" Type="http://schemas.openxmlformats.org/officeDocument/2006/relationships/image" Target="../media/image106.png"/><Relationship Id="rId7" Type="http://schemas.openxmlformats.org/officeDocument/2006/relationships/image" Target="../media/image125.svg"/><Relationship Id="rId12" Type="http://schemas.openxmlformats.org/officeDocument/2006/relationships/image" Target="../media/image1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svg"/><Relationship Id="rId10" Type="http://schemas.openxmlformats.org/officeDocument/2006/relationships/image" Target="../media/image128.jpeg"/><Relationship Id="rId4" Type="http://schemas.openxmlformats.org/officeDocument/2006/relationships/image" Target="../media/image122.png"/><Relationship Id="rId9" Type="http://schemas.openxmlformats.org/officeDocument/2006/relationships/image" Target="../media/image1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06.png"/><Relationship Id="rId7" Type="http://schemas.openxmlformats.org/officeDocument/2006/relationships/image" Target="../media/image12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0.jpeg"/><Relationship Id="rId5" Type="http://schemas.openxmlformats.org/officeDocument/2006/relationships/image" Target="../media/image99.svg"/><Relationship Id="rId10" Type="http://schemas.openxmlformats.org/officeDocument/2006/relationships/image" Target="../media/image113.jpeg"/><Relationship Id="rId4" Type="http://schemas.openxmlformats.org/officeDocument/2006/relationships/image" Target="../media/image98.png"/><Relationship Id="rId9" Type="http://schemas.openxmlformats.org/officeDocument/2006/relationships/image" Target="../media/image13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08.svg"/><Relationship Id="rId3" Type="http://schemas.openxmlformats.org/officeDocument/2006/relationships/image" Target="../media/image106.png"/><Relationship Id="rId7" Type="http://schemas.openxmlformats.org/officeDocument/2006/relationships/image" Target="../media/image137.sv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svg"/><Relationship Id="rId5" Type="http://schemas.openxmlformats.org/officeDocument/2006/relationships/image" Target="../media/image135.sv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svg"/><Relationship Id="rId3" Type="http://schemas.openxmlformats.org/officeDocument/2006/relationships/image" Target="../media/image106.png"/><Relationship Id="rId7" Type="http://schemas.openxmlformats.org/officeDocument/2006/relationships/image" Target="../media/image44.sv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47.svg"/><Relationship Id="rId5" Type="http://schemas.openxmlformats.org/officeDocument/2006/relationships/image" Target="../media/image143.sv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6.png"/><Relationship Id="rId7" Type="http://schemas.openxmlformats.org/officeDocument/2006/relationships/image" Target="../media/image7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6.png"/><Relationship Id="rId7" Type="http://schemas.openxmlformats.org/officeDocument/2006/relationships/image" Target="../media/image7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sv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sv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78854" y="1059221"/>
            <a:ext cx="10839515" cy="8229600"/>
            <a:chOff x="0" y="0"/>
            <a:chExt cx="79924167" cy="60680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739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45292" y="4593962"/>
            <a:ext cx="10022922" cy="185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0"/>
              </a:lnSpc>
            </a:pPr>
            <a:r>
              <a:rPr lang="en-US" sz="668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DIGITAL TRUST &amp; GROWTH FRAMEWORK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2301" y="3906765"/>
            <a:ext cx="4968842" cy="31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18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 Business Developtment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2301" y="6715149"/>
            <a:ext cx="9112622" cy="123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979" i="1" spc="98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“Framework ini disusun dari pengalaman lapangan, alur sistem yang telah berjalan, serta hasil audit perilaku digital untuk membantu cabang membangun kepercayaan, menjaga kualitas proses, dan mendorong pertumbuhan bisnis yang berkelanjutan.”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B864EA-9BD2-35F5-D7CF-50A6E0FE28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4" t="-62" r="32366" b="62"/>
          <a:stretch>
            <a:fillRect/>
          </a:stretch>
        </p:blipFill>
        <p:spPr>
          <a:xfrm>
            <a:off x="11925984" y="1028700"/>
            <a:ext cx="5523816" cy="8229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213279" y="2166602"/>
            <a:ext cx="1454872" cy="14548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341652" y="2360765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3262" y="745528"/>
            <a:ext cx="8424538" cy="494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3"/>
              </a:lnSpc>
            </a:pPr>
            <a:r>
              <a:rPr lang="en-US" sz="32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MAINTENANCE NASABAH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3262" y="1494988"/>
            <a:ext cx="722917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Sudah Join → Tetap Aktif → Tetap Percaya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3262" y="2035969"/>
            <a:ext cx="6463918" cy="161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0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nasabah sebenarnya sudah percaya dan sudah join, tapi perlahan menjadi pasif karena tidak tahu harus ngapain lagi. Bukan karena kecewa, melainkan karena kehilangan arah dan perhatian.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898179" y="2121694"/>
            <a:ext cx="16491642" cy="8061122"/>
          </a:xfrm>
          <a:custGeom>
            <a:avLst/>
            <a:gdLst/>
            <a:ahLst/>
            <a:cxnLst/>
            <a:rect l="l" t="t" r="r" b="b"/>
            <a:pathLst>
              <a:path w="16491642" h="8061122">
                <a:moveTo>
                  <a:pt x="0" y="0"/>
                </a:moveTo>
                <a:lnTo>
                  <a:pt x="16491642" y="0"/>
                </a:lnTo>
                <a:lnTo>
                  <a:pt x="16491642" y="8061122"/>
                </a:lnTo>
                <a:lnTo>
                  <a:pt x="0" y="8061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r="-6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8084610" y="4016321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93" r="-79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2517" y="4985966"/>
            <a:ext cx="384467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 Join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716082" y="5212442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6"/>
                </a:lnTo>
                <a:lnTo>
                  <a:pt x="0" y="598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762" r="-476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1798" y="3630526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Aktif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588046" y="7724299"/>
            <a:ext cx="598056" cy="598056"/>
          </a:xfrm>
          <a:custGeom>
            <a:avLst/>
            <a:gdLst/>
            <a:ahLst/>
            <a:cxnLst/>
            <a:rect l="l" t="t" r="r" b="b"/>
            <a:pathLst>
              <a:path w="598056" h="598056">
                <a:moveTo>
                  <a:pt x="0" y="0"/>
                </a:moveTo>
                <a:lnTo>
                  <a:pt x="598056" y="0"/>
                </a:lnTo>
                <a:lnTo>
                  <a:pt x="598056" y="598055"/>
                </a:lnTo>
                <a:lnTo>
                  <a:pt x="0" y="5980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9524" b="-952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14138" y="7035615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Tetap Percaya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956841" y="6596529"/>
            <a:ext cx="598056" cy="598065"/>
          </a:xfrm>
          <a:custGeom>
            <a:avLst/>
            <a:gdLst/>
            <a:ahLst/>
            <a:cxnLst/>
            <a:rect l="l" t="t" r="r" b="b"/>
            <a:pathLst>
              <a:path w="598056" h="598065">
                <a:moveTo>
                  <a:pt x="0" y="0"/>
                </a:moveTo>
                <a:lnTo>
                  <a:pt x="598056" y="0"/>
                </a:lnTo>
                <a:lnTo>
                  <a:pt x="598056" y="598065"/>
                </a:lnTo>
                <a:lnTo>
                  <a:pt x="0" y="598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015" b="-2301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47117" y="8489994"/>
            <a:ext cx="3844681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Siklus Berlanjut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9052" y="2545404"/>
            <a:ext cx="5066405" cy="2002479"/>
            <a:chOff x="0" y="0"/>
            <a:chExt cx="6755206" cy="2669972"/>
          </a:xfrm>
        </p:grpSpPr>
        <p:sp>
          <p:nvSpPr>
            <p:cNvPr id="4" name="Freeform 4"/>
            <p:cNvSpPr/>
            <p:nvPr/>
          </p:nvSpPr>
          <p:spPr>
            <a:xfrm>
              <a:off x="6350" y="6701"/>
              <a:ext cx="6742557" cy="2656651"/>
            </a:xfrm>
            <a:custGeom>
              <a:avLst/>
              <a:gdLst/>
              <a:ahLst/>
              <a:cxnLst/>
              <a:rect l="l" t="t" r="r" b="b"/>
              <a:pathLst>
                <a:path w="6742557" h="2656651">
                  <a:moveTo>
                    <a:pt x="0" y="97292"/>
                  </a:moveTo>
                  <a:cubicBezTo>
                    <a:pt x="0" y="43553"/>
                    <a:pt x="41402" y="0"/>
                    <a:pt x="92456" y="0"/>
                  </a:cubicBezTo>
                  <a:lnTo>
                    <a:pt x="6650101" y="0"/>
                  </a:lnTo>
                  <a:cubicBezTo>
                    <a:pt x="6701155" y="0"/>
                    <a:pt x="6742557" y="43553"/>
                    <a:pt x="6742557" y="97292"/>
                  </a:cubicBezTo>
                  <a:lnTo>
                    <a:pt x="6742557" y="2559358"/>
                  </a:lnTo>
                  <a:cubicBezTo>
                    <a:pt x="6742557" y="2613097"/>
                    <a:pt x="6701155" y="2656651"/>
                    <a:pt x="6650101" y="2656651"/>
                  </a:cubicBezTo>
                  <a:lnTo>
                    <a:pt x="92456" y="2656651"/>
                  </a:lnTo>
                  <a:cubicBezTo>
                    <a:pt x="41402" y="2656651"/>
                    <a:pt x="0" y="2613097"/>
                    <a:pt x="0" y="255935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755257" cy="2670048"/>
            </a:xfrm>
            <a:custGeom>
              <a:avLst/>
              <a:gdLst/>
              <a:ahLst/>
              <a:cxnLst/>
              <a:rect l="l" t="t" r="r" b="b"/>
              <a:pathLst>
                <a:path w="6755257" h="2670048">
                  <a:moveTo>
                    <a:pt x="0" y="103993"/>
                  </a:moveTo>
                  <a:cubicBezTo>
                    <a:pt x="0" y="46502"/>
                    <a:pt x="44196" y="0"/>
                    <a:pt x="98806" y="0"/>
                  </a:cubicBezTo>
                  <a:lnTo>
                    <a:pt x="6656451" y="0"/>
                  </a:lnTo>
                  <a:lnTo>
                    <a:pt x="6656451" y="6701"/>
                  </a:lnTo>
                  <a:lnTo>
                    <a:pt x="6656451" y="0"/>
                  </a:lnTo>
                  <a:cubicBezTo>
                    <a:pt x="6710934" y="0"/>
                    <a:pt x="6755257" y="46502"/>
                    <a:pt x="6755257" y="103993"/>
                  </a:cubicBezTo>
                  <a:lnTo>
                    <a:pt x="6748907" y="103993"/>
                  </a:lnTo>
                  <a:lnTo>
                    <a:pt x="6755257" y="103993"/>
                  </a:lnTo>
                  <a:lnTo>
                    <a:pt x="6755257" y="2566059"/>
                  </a:lnTo>
                  <a:lnTo>
                    <a:pt x="6748907" y="2566059"/>
                  </a:lnTo>
                  <a:lnTo>
                    <a:pt x="6755257" y="2566059"/>
                  </a:lnTo>
                  <a:cubicBezTo>
                    <a:pt x="6755257" y="2623416"/>
                    <a:pt x="6711061" y="2670048"/>
                    <a:pt x="6656451" y="2670048"/>
                  </a:cubicBezTo>
                  <a:lnTo>
                    <a:pt x="6656451" y="2663352"/>
                  </a:lnTo>
                  <a:lnTo>
                    <a:pt x="6656451" y="2670048"/>
                  </a:lnTo>
                  <a:lnTo>
                    <a:pt x="98806" y="2670048"/>
                  </a:lnTo>
                  <a:lnTo>
                    <a:pt x="98806" y="2663352"/>
                  </a:lnTo>
                  <a:lnTo>
                    <a:pt x="98806" y="2670048"/>
                  </a:lnTo>
                  <a:cubicBezTo>
                    <a:pt x="44323" y="2670048"/>
                    <a:pt x="0" y="2623550"/>
                    <a:pt x="0" y="2566059"/>
                  </a:cubicBezTo>
                  <a:lnTo>
                    <a:pt x="0" y="103993"/>
                  </a:lnTo>
                  <a:lnTo>
                    <a:pt x="6350" y="103993"/>
                  </a:lnTo>
                  <a:lnTo>
                    <a:pt x="0" y="103993"/>
                  </a:lnTo>
                  <a:moveTo>
                    <a:pt x="12700" y="103993"/>
                  </a:moveTo>
                  <a:lnTo>
                    <a:pt x="12700" y="2566059"/>
                  </a:lnTo>
                  <a:lnTo>
                    <a:pt x="6350" y="2566059"/>
                  </a:lnTo>
                  <a:lnTo>
                    <a:pt x="12700" y="2566059"/>
                  </a:lnTo>
                  <a:cubicBezTo>
                    <a:pt x="12700" y="2616045"/>
                    <a:pt x="51181" y="2656651"/>
                    <a:pt x="98806" y="2656651"/>
                  </a:cubicBezTo>
                  <a:lnTo>
                    <a:pt x="6656451" y="2656651"/>
                  </a:lnTo>
                  <a:cubicBezTo>
                    <a:pt x="6704076" y="2656651"/>
                    <a:pt x="6742557" y="2616045"/>
                    <a:pt x="6742557" y="2566059"/>
                  </a:cubicBezTo>
                  <a:lnTo>
                    <a:pt x="6742557" y="103993"/>
                  </a:lnTo>
                  <a:cubicBezTo>
                    <a:pt x="6742557" y="54007"/>
                    <a:pt x="6704076" y="13401"/>
                    <a:pt x="6656451" y="13401"/>
                  </a:cubicBezTo>
                  <a:lnTo>
                    <a:pt x="98806" y="13401"/>
                  </a:lnTo>
                  <a:lnTo>
                    <a:pt x="98806" y="6701"/>
                  </a:lnTo>
                  <a:lnTo>
                    <a:pt x="98806" y="13401"/>
                  </a:lnTo>
                  <a:cubicBezTo>
                    <a:pt x="51181" y="13401"/>
                    <a:pt x="12700" y="54007"/>
                    <a:pt x="12700" y="10399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607798" y="2724150"/>
            <a:ext cx="493509" cy="493509"/>
            <a:chOff x="0" y="0"/>
            <a:chExt cx="658012" cy="658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43530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165" b="-416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50391" y="2545404"/>
            <a:ext cx="5066557" cy="1973904"/>
            <a:chOff x="0" y="0"/>
            <a:chExt cx="6755409" cy="2631872"/>
          </a:xfrm>
        </p:grpSpPr>
        <p:sp>
          <p:nvSpPr>
            <p:cNvPr id="10" name="Freeform 10"/>
            <p:cNvSpPr/>
            <p:nvPr/>
          </p:nvSpPr>
          <p:spPr>
            <a:xfrm>
              <a:off x="6350" y="6605"/>
              <a:ext cx="6742685" cy="2618741"/>
            </a:xfrm>
            <a:custGeom>
              <a:avLst/>
              <a:gdLst/>
              <a:ahLst/>
              <a:cxnLst/>
              <a:rect l="l" t="t" r="r" b="b"/>
              <a:pathLst>
                <a:path w="6742685" h="2618741">
                  <a:moveTo>
                    <a:pt x="0" y="95904"/>
                  </a:moveTo>
                  <a:cubicBezTo>
                    <a:pt x="0" y="42932"/>
                    <a:pt x="41402" y="0"/>
                    <a:pt x="92456" y="0"/>
                  </a:cubicBezTo>
                  <a:lnTo>
                    <a:pt x="6650228" y="0"/>
                  </a:lnTo>
                  <a:cubicBezTo>
                    <a:pt x="6701282" y="0"/>
                    <a:pt x="6742685" y="42932"/>
                    <a:pt x="6742685" y="95904"/>
                  </a:cubicBezTo>
                  <a:lnTo>
                    <a:pt x="6742685" y="2522837"/>
                  </a:lnTo>
                  <a:cubicBezTo>
                    <a:pt x="6742685" y="2575809"/>
                    <a:pt x="6701282" y="2618741"/>
                    <a:pt x="6650228" y="2618741"/>
                  </a:cubicBezTo>
                  <a:lnTo>
                    <a:pt x="92456" y="2618741"/>
                  </a:lnTo>
                  <a:cubicBezTo>
                    <a:pt x="41402" y="2618741"/>
                    <a:pt x="0" y="2575809"/>
                    <a:pt x="0" y="252283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755385" cy="2631948"/>
            </a:xfrm>
            <a:custGeom>
              <a:avLst/>
              <a:gdLst/>
              <a:ahLst/>
              <a:cxnLst/>
              <a:rect l="l" t="t" r="r" b="b"/>
              <a:pathLst>
                <a:path w="6755385" h="2631948">
                  <a:moveTo>
                    <a:pt x="0" y="102509"/>
                  </a:moveTo>
                  <a:cubicBezTo>
                    <a:pt x="0" y="45839"/>
                    <a:pt x="44196" y="0"/>
                    <a:pt x="98806" y="0"/>
                  </a:cubicBezTo>
                  <a:lnTo>
                    <a:pt x="6656578" y="0"/>
                  </a:lnTo>
                  <a:lnTo>
                    <a:pt x="6656578" y="6605"/>
                  </a:lnTo>
                  <a:lnTo>
                    <a:pt x="6656578" y="0"/>
                  </a:lnTo>
                  <a:cubicBezTo>
                    <a:pt x="6711061" y="0"/>
                    <a:pt x="6755385" y="45839"/>
                    <a:pt x="6755385" y="102509"/>
                  </a:cubicBezTo>
                  <a:lnTo>
                    <a:pt x="6749035" y="102509"/>
                  </a:lnTo>
                  <a:lnTo>
                    <a:pt x="6755385" y="102509"/>
                  </a:lnTo>
                  <a:lnTo>
                    <a:pt x="6755385" y="2529442"/>
                  </a:lnTo>
                  <a:lnTo>
                    <a:pt x="6749035" y="2529442"/>
                  </a:lnTo>
                  <a:lnTo>
                    <a:pt x="6755385" y="2529442"/>
                  </a:lnTo>
                  <a:cubicBezTo>
                    <a:pt x="6755385" y="2585980"/>
                    <a:pt x="6711188" y="2631948"/>
                    <a:pt x="6656578" y="2631948"/>
                  </a:cubicBezTo>
                  <a:lnTo>
                    <a:pt x="6656578" y="2625346"/>
                  </a:lnTo>
                  <a:lnTo>
                    <a:pt x="6656578" y="2631948"/>
                  </a:lnTo>
                  <a:lnTo>
                    <a:pt x="98806" y="2631948"/>
                  </a:lnTo>
                  <a:lnTo>
                    <a:pt x="98806" y="2625346"/>
                  </a:lnTo>
                  <a:lnTo>
                    <a:pt x="98806" y="2631948"/>
                  </a:lnTo>
                  <a:cubicBezTo>
                    <a:pt x="44323" y="2631948"/>
                    <a:pt x="0" y="2586112"/>
                    <a:pt x="0" y="2529442"/>
                  </a:cubicBezTo>
                  <a:lnTo>
                    <a:pt x="0" y="102509"/>
                  </a:lnTo>
                  <a:lnTo>
                    <a:pt x="6350" y="102509"/>
                  </a:lnTo>
                  <a:lnTo>
                    <a:pt x="0" y="102509"/>
                  </a:lnTo>
                  <a:moveTo>
                    <a:pt x="12700" y="102509"/>
                  </a:moveTo>
                  <a:lnTo>
                    <a:pt x="12700" y="2529442"/>
                  </a:lnTo>
                  <a:lnTo>
                    <a:pt x="6350" y="2529442"/>
                  </a:lnTo>
                  <a:lnTo>
                    <a:pt x="12700" y="2529442"/>
                  </a:lnTo>
                  <a:cubicBezTo>
                    <a:pt x="12700" y="2578715"/>
                    <a:pt x="51181" y="2618741"/>
                    <a:pt x="98806" y="2618741"/>
                  </a:cubicBezTo>
                  <a:lnTo>
                    <a:pt x="6656578" y="2618741"/>
                  </a:lnTo>
                  <a:cubicBezTo>
                    <a:pt x="6704203" y="2618741"/>
                    <a:pt x="6742685" y="2578715"/>
                    <a:pt x="6742685" y="2529442"/>
                  </a:cubicBezTo>
                  <a:lnTo>
                    <a:pt x="6742685" y="102509"/>
                  </a:lnTo>
                  <a:cubicBezTo>
                    <a:pt x="6742685" y="53236"/>
                    <a:pt x="6704203" y="13210"/>
                    <a:pt x="6656578" y="13210"/>
                  </a:cubicBezTo>
                  <a:lnTo>
                    <a:pt x="98806" y="13210"/>
                  </a:lnTo>
                  <a:lnTo>
                    <a:pt x="98806" y="6605"/>
                  </a:lnTo>
                  <a:lnTo>
                    <a:pt x="98806" y="13210"/>
                  </a:lnTo>
                  <a:cubicBezTo>
                    <a:pt x="51181" y="13210"/>
                    <a:pt x="12700" y="53236"/>
                    <a:pt x="12700" y="10250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829137" y="2724150"/>
            <a:ext cx="493509" cy="493509"/>
            <a:chOff x="0" y="0"/>
            <a:chExt cx="658012" cy="6580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64868" y="2859729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7" y="0"/>
                </a:lnTo>
                <a:lnTo>
                  <a:pt x="222047" y="222047"/>
                </a:lnTo>
                <a:lnTo>
                  <a:pt x="0" y="22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250" b="-625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7865" y="4966983"/>
            <a:ext cx="10287895" cy="1634433"/>
            <a:chOff x="0" y="0"/>
            <a:chExt cx="13717194" cy="2179244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3704444" cy="2166620"/>
            </a:xfrm>
            <a:custGeom>
              <a:avLst/>
              <a:gdLst/>
              <a:ahLst/>
              <a:cxnLst/>
              <a:rect l="l" t="t" r="r" b="b"/>
              <a:pathLst>
                <a:path w="13704444" h="2166620">
                  <a:moveTo>
                    <a:pt x="0" y="92202"/>
                  </a:moveTo>
                  <a:cubicBezTo>
                    <a:pt x="0" y="41275"/>
                    <a:pt x="41402" y="0"/>
                    <a:pt x="92583" y="0"/>
                  </a:cubicBezTo>
                  <a:lnTo>
                    <a:pt x="13611861" y="0"/>
                  </a:lnTo>
                  <a:cubicBezTo>
                    <a:pt x="13663042" y="0"/>
                    <a:pt x="13704444" y="41275"/>
                    <a:pt x="13704444" y="92202"/>
                  </a:cubicBezTo>
                  <a:lnTo>
                    <a:pt x="13704444" y="2074418"/>
                  </a:lnTo>
                  <a:cubicBezTo>
                    <a:pt x="13704444" y="2125345"/>
                    <a:pt x="13663042" y="2166620"/>
                    <a:pt x="13611861" y="2166620"/>
                  </a:cubicBezTo>
                  <a:lnTo>
                    <a:pt x="92583" y="2166620"/>
                  </a:lnTo>
                  <a:cubicBezTo>
                    <a:pt x="41402" y="2166620"/>
                    <a:pt x="0" y="2125345"/>
                    <a:pt x="0" y="20744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3717144" cy="2179320"/>
            </a:xfrm>
            <a:custGeom>
              <a:avLst/>
              <a:gdLst/>
              <a:ahLst/>
              <a:cxnLst/>
              <a:rect l="l" t="t" r="r" b="b"/>
              <a:pathLst>
                <a:path w="13717144" h="2179320">
                  <a:moveTo>
                    <a:pt x="0" y="98552"/>
                  </a:moveTo>
                  <a:cubicBezTo>
                    <a:pt x="0" y="44069"/>
                    <a:pt x="44323" y="0"/>
                    <a:pt x="98933" y="0"/>
                  </a:cubicBezTo>
                  <a:lnTo>
                    <a:pt x="13618211" y="0"/>
                  </a:lnTo>
                  <a:lnTo>
                    <a:pt x="13618211" y="6350"/>
                  </a:lnTo>
                  <a:lnTo>
                    <a:pt x="13618211" y="0"/>
                  </a:lnTo>
                  <a:cubicBezTo>
                    <a:pt x="13672821" y="0"/>
                    <a:pt x="13717144" y="44069"/>
                    <a:pt x="13717144" y="98552"/>
                  </a:cubicBezTo>
                  <a:lnTo>
                    <a:pt x="13710794" y="98552"/>
                  </a:lnTo>
                  <a:lnTo>
                    <a:pt x="13717144" y="98552"/>
                  </a:lnTo>
                  <a:lnTo>
                    <a:pt x="13717144" y="2080768"/>
                  </a:lnTo>
                  <a:lnTo>
                    <a:pt x="13710794" y="2080768"/>
                  </a:lnTo>
                  <a:lnTo>
                    <a:pt x="13717144" y="2080768"/>
                  </a:lnTo>
                  <a:cubicBezTo>
                    <a:pt x="13717144" y="2135251"/>
                    <a:pt x="13672821" y="2179320"/>
                    <a:pt x="13618211" y="2179320"/>
                  </a:cubicBezTo>
                  <a:lnTo>
                    <a:pt x="13618211" y="2172970"/>
                  </a:lnTo>
                  <a:lnTo>
                    <a:pt x="13618211" y="2179320"/>
                  </a:lnTo>
                  <a:lnTo>
                    <a:pt x="98933" y="2179320"/>
                  </a:lnTo>
                  <a:lnTo>
                    <a:pt x="98933" y="2172970"/>
                  </a:lnTo>
                  <a:lnTo>
                    <a:pt x="98933" y="2179320"/>
                  </a:lnTo>
                  <a:cubicBezTo>
                    <a:pt x="44323" y="2179320"/>
                    <a:pt x="0" y="2135251"/>
                    <a:pt x="0" y="2080768"/>
                  </a:cubicBezTo>
                  <a:lnTo>
                    <a:pt x="0" y="98552"/>
                  </a:lnTo>
                  <a:lnTo>
                    <a:pt x="6350" y="98552"/>
                  </a:lnTo>
                  <a:lnTo>
                    <a:pt x="0" y="98552"/>
                  </a:lnTo>
                  <a:moveTo>
                    <a:pt x="12700" y="98552"/>
                  </a:moveTo>
                  <a:lnTo>
                    <a:pt x="12700" y="2080768"/>
                  </a:lnTo>
                  <a:lnTo>
                    <a:pt x="6350" y="2080768"/>
                  </a:lnTo>
                  <a:lnTo>
                    <a:pt x="12700" y="2080768"/>
                  </a:lnTo>
                  <a:cubicBezTo>
                    <a:pt x="12700" y="2128139"/>
                    <a:pt x="51308" y="2166620"/>
                    <a:pt x="98933" y="2166620"/>
                  </a:cubicBezTo>
                  <a:lnTo>
                    <a:pt x="13618211" y="2166620"/>
                  </a:lnTo>
                  <a:cubicBezTo>
                    <a:pt x="13665836" y="2166620"/>
                    <a:pt x="13704444" y="2128139"/>
                    <a:pt x="13704444" y="2080768"/>
                  </a:cubicBezTo>
                  <a:lnTo>
                    <a:pt x="13704444" y="98552"/>
                  </a:lnTo>
                  <a:cubicBezTo>
                    <a:pt x="13704444" y="51181"/>
                    <a:pt x="13665836" y="12700"/>
                    <a:pt x="13618211" y="12700"/>
                  </a:cubicBezTo>
                  <a:lnTo>
                    <a:pt x="98933" y="12700"/>
                  </a:lnTo>
                  <a:lnTo>
                    <a:pt x="98933" y="6350"/>
                  </a:lnTo>
                  <a:lnTo>
                    <a:pt x="98933" y="12700"/>
                  </a:lnTo>
                  <a:cubicBezTo>
                    <a:pt x="51308" y="12700"/>
                    <a:pt x="12700" y="51181"/>
                    <a:pt x="12700" y="9855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606611" y="5145729"/>
            <a:ext cx="493509" cy="493509"/>
            <a:chOff x="0" y="0"/>
            <a:chExt cx="658012" cy="6580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987" cy="657987"/>
            </a:xfrm>
            <a:custGeom>
              <a:avLst/>
              <a:gdLst/>
              <a:ahLst/>
              <a:cxnLst/>
              <a:rect l="l" t="t" r="r" b="b"/>
              <a:pathLst>
                <a:path w="657987" h="657987">
                  <a:moveTo>
                    <a:pt x="0" y="329057"/>
                  </a:moveTo>
                  <a:cubicBezTo>
                    <a:pt x="0" y="147320"/>
                    <a:pt x="147320" y="0"/>
                    <a:pt x="329057" y="0"/>
                  </a:cubicBezTo>
                  <a:cubicBezTo>
                    <a:pt x="510794" y="0"/>
                    <a:pt x="657987" y="147320"/>
                    <a:pt x="657987" y="329057"/>
                  </a:cubicBezTo>
                  <a:cubicBezTo>
                    <a:pt x="657987" y="510794"/>
                    <a:pt x="510667" y="657987"/>
                    <a:pt x="329057" y="657987"/>
                  </a:cubicBezTo>
                  <a:cubicBezTo>
                    <a:pt x="147447" y="657987"/>
                    <a:pt x="0" y="510667"/>
                    <a:pt x="0" y="32905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42343" y="5281308"/>
            <a:ext cx="222047" cy="222047"/>
          </a:xfrm>
          <a:custGeom>
            <a:avLst/>
            <a:gdLst/>
            <a:ahLst/>
            <a:cxnLst/>
            <a:rect l="l" t="t" r="r" b="b"/>
            <a:pathLst>
              <a:path w="222047" h="222047">
                <a:moveTo>
                  <a:pt x="0" y="0"/>
                </a:moveTo>
                <a:lnTo>
                  <a:pt x="222046" y="0"/>
                </a:lnTo>
                <a:lnTo>
                  <a:pt x="222046" y="222046"/>
                </a:lnTo>
                <a:lnTo>
                  <a:pt x="0" y="222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84" r="-2084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433815" y="806999"/>
            <a:ext cx="7964239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BARU SELESAI JOIN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07798" y="3353543"/>
            <a:ext cx="2439442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Kanal Resmi Utama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07798" y="3661620"/>
            <a:ext cx="4708922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Aplikasi menjadi kanal resmi utama untuk semua interaksi dan aktivitas nasabah.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829137" y="3353543"/>
            <a:ext cx="2145357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Masuk ke Sistem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829137" y="3661620"/>
            <a:ext cx="4709074" cy="70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Menandakan nasabah sudah masuk ke sistem perusahaan secara terintegrasi.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06610" y="5775122"/>
            <a:ext cx="3518589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Terdata</a:t>
            </a: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Terlindungi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606611" y="6083198"/>
            <a:ext cx="9930403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rasa aman bahwa semua aktivitas nasabah tercatat &amp; terlindungi.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2628" y="7010991"/>
            <a:ext cx="907703" cy="3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55085" y="7442135"/>
            <a:ext cx="10278370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1" lvl="1" indent="-139501" algn="l">
              <a:lnSpc>
                <a:spcPts val="3052"/>
              </a:lnSpc>
              <a:buFont typeface="Arial"/>
              <a:buChar char="•"/>
            </a:pPr>
            <a:r>
              <a:rPr lang="en-US" sz="18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Menjadi pusat aktivitas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355085" y="7764656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Membiasakan interaksi lewat sistem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315533" y="7010990"/>
            <a:ext cx="4219867" cy="31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1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1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315533" y="7385152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arahkan ke TikTok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315533" y="7705877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bombardir chat pribadi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315533" y="8026594"/>
            <a:ext cx="1027837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887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upgrade/transaksi lanjutan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13E3822-6F2D-12AF-9FDF-42F49034F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4" y="1673176"/>
            <a:ext cx="3524953" cy="7585124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224642" y="1426579"/>
            <a:ext cx="4045326" cy="8002412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F4F25939-7C4A-E1A7-1B52-820B9BDF64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19" y="3081776"/>
            <a:ext cx="2843898" cy="6176524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912242" y="2917826"/>
            <a:ext cx="3268830" cy="6466357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3" name="TextBox 42">
            <a:extLst>
              <a:ext uri="{FF2B5EF4-FFF2-40B4-BE49-F238E27FC236}">
                <a16:creationId xmlns:a16="http://schemas.microsoft.com/office/drawing/2014/main" id="{E2BE7927-0DF5-114B-C2AE-4F16123BD1C6}"/>
              </a:ext>
            </a:extLst>
          </p:cNvPr>
          <p:cNvSpPr txBox="1"/>
          <p:nvPr/>
        </p:nvSpPr>
        <p:spPr>
          <a:xfrm>
            <a:off x="7427865" y="1747846"/>
            <a:ext cx="9957609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BestProfit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Futures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7807895" y="2248938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7807976" y="373231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r="-9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7807895" y="5187724"/>
            <a:ext cx="791613" cy="791766"/>
          </a:xfrm>
          <a:custGeom>
            <a:avLst/>
            <a:gdLst/>
            <a:ahLst/>
            <a:cxnLst/>
            <a:rect l="l" t="t" r="r" b="b"/>
            <a:pathLst>
              <a:path w="791613" h="791766">
                <a:moveTo>
                  <a:pt x="0" y="0"/>
                </a:moveTo>
                <a:lnTo>
                  <a:pt x="791613" y="0"/>
                </a:lnTo>
                <a:lnTo>
                  <a:pt x="791613" y="791766"/>
                </a:lnTo>
                <a:lnTo>
                  <a:pt x="0" y="791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" r="-9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88421" y="855732"/>
            <a:ext cx="4449214" cy="8803534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4" r="-4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936249" y="2925641"/>
            <a:ext cx="3403104" cy="6733625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4" r="-4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807976" y="624456"/>
            <a:ext cx="10321823" cy="44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MULAI JARANG AKTIF / BANYAK DIAM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07976" y="1462517"/>
            <a:ext cx="3464342" cy="39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5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15623" y="1361056"/>
            <a:ext cx="2918966" cy="49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1"/>
              </a:lnSpc>
            </a:pPr>
            <a:r>
              <a:rPr lang="en-US" sz="25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Newsmaker23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49768" y="2114585"/>
            <a:ext cx="3925937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&amp; Informasi Pasar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49768" y="2567552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wawasan berharga tentang tren pasar terkini dan analisis ekonomi.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49768" y="3635673"/>
            <a:ext cx="2742902" cy="31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Bersifat Menjual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49768" y="4075084"/>
            <a:ext cx="7550012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8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informasi objektif tanpa tekanan atau dorongan penjualan produk.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49768" y="5083704"/>
            <a:ext cx="5501983" cy="311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Membuat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Merasa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"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Ditemani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49768" y="5590326"/>
            <a:ext cx="7550012" cy="70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hubungan yang suportif, bukan hanya "menagih" atau menekan nasabah.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07976" y="6578695"/>
            <a:ext cx="1041792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49768" y="6562029"/>
            <a:ext cx="498482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keterhubungan emosional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49768" y="6965480"/>
            <a:ext cx="4452733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wawasan tanpa tekanan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07895" y="7496156"/>
            <a:ext cx="3394995" cy="3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(Hindari):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02889" y="7459248"/>
            <a:ext cx="3400648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20208" y="7866100"/>
            <a:ext cx="280913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respon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220208" y="8330102"/>
            <a:ext cx="3790801" cy="34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576" lvl="1" indent="-134788" algn="l">
              <a:lnSpc>
                <a:spcPts val="2916"/>
              </a:lnSpc>
              <a:buFont typeface="Arial"/>
              <a:buChar char="•"/>
            </a:pPr>
            <a:r>
              <a:rPr lang="en-US" sz="17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edukasi jadi sales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807976" y="8927454"/>
            <a:ext cx="10321823" cy="4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konsisten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efektif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daripada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chat </a:t>
            </a:r>
            <a:r>
              <a:rPr lang="en-US" sz="2287" b="1" i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intensif</a:t>
            </a:r>
            <a:r>
              <a:rPr lang="en-US" sz="2287" b="1" i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6759" y="1997953"/>
            <a:ext cx="4656212" cy="1995555"/>
            <a:chOff x="0" y="0"/>
            <a:chExt cx="6208283" cy="2660740"/>
          </a:xfrm>
        </p:grpSpPr>
        <p:sp>
          <p:nvSpPr>
            <p:cNvPr id="4" name="Freeform 4"/>
            <p:cNvSpPr/>
            <p:nvPr/>
          </p:nvSpPr>
          <p:spPr>
            <a:xfrm>
              <a:off x="5752" y="7502"/>
              <a:ext cx="6196835" cy="2645827"/>
            </a:xfrm>
            <a:custGeom>
              <a:avLst/>
              <a:gdLst/>
              <a:ahLst/>
              <a:cxnLst/>
              <a:rect l="l" t="t" r="r" b="b"/>
              <a:pathLst>
                <a:path w="6196835" h="2645827">
                  <a:moveTo>
                    <a:pt x="0" y="96771"/>
                  </a:moveTo>
                  <a:cubicBezTo>
                    <a:pt x="0" y="43359"/>
                    <a:pt x="33364" y="0"/>
                    <a:pt x="74437" y="0"/>
                  </a:cubicBezTo>
                  <a:lnTo>
                    <a:pt x="6122399" y="0"/>
                  </a:lnTo>
                  <a:cubicBezTo>
                    <a:pt x="6163471" y="0"/>
                    <a:pt x="6196835" y="43359"/>
                    <a:pt x="6196835" y="96771"/>
                  </a:cubicBezTo>
                  <a:lnTo>
                    <a:pt x="6196835" y="2549056"/>
                  </a:lnTo>
                  <a:cubicBezTo>
                    <a:pt x="6196835" y="2602467"/>
                    <a:pt x="6163471" y="2645827"/>
                    <a:pt x="6122399" y="2645827"/>
                  </a:cubicBezTo>
                  <a:lnTo>
                    <a:pt x="74437" y="2645827"/>
                  </a:lnTo>
                  <a:cubicBezTo>
                    <a:pt x="33364" y="2645677"/>
                    <a:pt x="0" y="2602467"/>
                    <a:pt x="0" y="254905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08345" cy="2660816"/>
            </a:xfrm>
            <a:custGeom>
              <a:avLst/>
              <a:gdLst/>
              <a:ahLst/>
              <a:cxnLst/>
              <a:rect l="l" t="t" r="r" b="b"/>
              <a:pathLst>
                <a:path w="6208345" h="2660816">
                  <a:moveTo>
                    <a:pt x="0" y="104273"/>
                  </a:moveTo>
                  <a:cubicBezTo>
                    <a:pt x="0" y="46660"/>
                    <a:pt x="35895" y="0"/>
                    <a:pt x="80189" y="0"/>
                  </a:cubicBezTo>
                  <a:lnTo>
                    <a:pt x="6128151" y="0"/>
                  </a:lnTo>
                  <a:lnTo>
                    <a:pt x="6128151" y="7502"/>
                  </a:lnTo>
                  <a:lnTo>
                    <a:pt x="6128151" y="0"/>
                  </a:lnTo>
                  <a:cubicBezTo>
                    <a:pt x="6172445" y="0"/>
                    <a:pt x="6208345" y="46660"/>
                    <a:pt x="6208345" y="104273"/>
                  </a:cubicBezTo>
                  <a:lnTo>
                    <a:pt x="6202587" y="104273"/>
                  </a:lnTo>
                  <a:lnTo>
                    <a:pt x="6208345" y="104273"/>
                  </a:lnTo>
                  <a:lnTo>
                    <a:pt x="6208345" y="2556558"/>
                  </a:lnTo>
                  <a:lnTo>
                    <a:pt x="6202587" y="2556558"/>
                  </a:lnTo>
                  <a:lnTo>
                    <a:pt x="6208345" y="2556558"/>
                  </a:lnTo>
                  <a:cubicBezTo>
                    <a:pt x="6208345" y="2614170"/>
                    <a:pt x="6172445" y="2660816"/>
                    <a:pt x="6128151" y="2660816"/>
                  </a:cubicBezTo>
                  <a:lnTo>
                    <a:pt x="6128151" y="2653329"/>
                  </a:lnTo>
                  <a:lnTo>
                    <a:pt x="6128151" y="2660816"/>
                  </a:lnTo>
                  <a:lnTo>
                    <a:pt x="80189" y="2660816"/>
                  </a:lnTo>
                  <a:lnTo>
                    <a:pt x="80189" y="2653329"/>
                  </a:lnTo>
                  <a:lnTo>
                    <a:pt x="80189" y="2660816"/>
                  </a:lnTo>
                  <a:cubicBezTo>
                    <a:pt x="35895" y="2660816"/>
                    <a:pt x="0" y="2614170"/>
                    <a:pt x="0" y="2556558"/>
                  </a:cubicBezTo>
                  <a:lnTo>
                    <a:pt x="0" y="104273"/>
                  </a:lnTo>
                  <a:lnTo>
                    <a:pt x="5752" y="104273"/>
                  </a:lnTo>
                  <a:lnTo>
                    <a:pt x="0" y="104273"/>
                  </a:lnTo>
                  <a:moveTo>
                    <a:pt x="11505" y="104273"/>
                  </a:moveTo>
                  <a:lnTo>
                    <a:pt x="11505" y="2556558"/>
                  </a:lnTo>
                  <a:lnTo>
                    <a:pt x="5752" y="2556558"/>
                  </a:lnTo>
                  <a:lnTo>
                    <a:pt x="11505" y="2556558"/>
                  </a:lnTo>
                  <a:cubicBezTo>
                    <a:pt x="11505" y="2605768"/>
                    <a:pt x="42223" y="2645827"/>
                    <a:pt x="80189" y="2645827"/>
                  </a:cubicBezTo>
                  <a:lnTo>
                    <a:pt x="6128151" y="2645827"/>
                  </a:lnTo>
                  <a:cubicBezTo>
                    <a:pt x="6166117" y="2645827"/>
                    <a:pt x="6196835" y="2605918"/>
                    <a:pt x="6196835" y="2556558"/>
                  </a:cubicBezTo>
                  <a:lnTo>
                    <a:pt x="6196835" y="104273"/>
                  </a:lnTo>
                  <a:cubicBezTo>
                    <a:pt x="6196835" y="55062"/>
                    <a:pt x="6166117" y="15003"/>
                    <a:pt x="6128151" y="15003"/>
                  </a:cubicBezTo>
                  <a:lnTo>
                    <a:pt x="80189" y="15003"/>
                  </a:lnTo>
                  <a:lnTo>
                    <a:pt x="80189" y="7502"/>
                  </a:lnTo>
                  <a:lnTo>
                    <a:pt x="80189" y="15003"/>
                  </a:lnTo>
                  <a:cubicBezTo>
                    <a:pt x="42223" y="15003"/>
                    <a:pt x="11505" y="54912"/>
                    <a:pt x="11505" y="10427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242179" y="2009738"/>
            <a:ext cx="5139928" cy="2026064"/>
            <a:chOff x="0" y="0"/>
            <a:chExt cx="6853238" cy="2701418"/>
          </a:xfrm>
        </p:grpSpPr>
        <p:sp>
          <p:nvSpPr>
            <p:cNvPr id="7" name="Freeform 7"/>
            <p:cNvSpPr/>
            <p:nvPr/>
          </p:nvSpPr>
          <p:spPr>
            <a:xfrm>
              <a:off x="6350" y="7616"/>
              <a:ext cx="6840600" cy="2686277"/>
            </a:xfrm>
            <a:custGeom>
              <a:avLst/>
              <a:gdLst/>
              <a:ahLst/>
              <a:cxnLst/>
              <a:rect l="l" t="t" r="r" b="b"/>
              <a:pathLst>
                <a:path w="6840600" h="2686277">
                  <a:moveTo>
                    <a:pt x="0" y="98251"/>
                  </a:moveTo>
                  <a:cubicBezTo>
                    <a:pt x="0" y="44023"/>
                    <a:pt x="36830" y="0"/>
                    <a:pt x="82169" y="0"/>
                  </a:cubicBezTo>
                  <a:lnTo>
                    <a:pt x="6758432" y="0"/>
                  </a:lnTo>
                  <a:cubicBezTo>
                    <a:pt x="6803771" y="0"/>
                    <a:pt x="6840600" y="44023"/>
                    <a:pt x="6840600" y="98251"/>
                  </a:cubicBezTo>
                  <a:lnTo>
                    <a:pt x="6840600" y="2588027"/>
                  </a:lnTo>
                  <a:cubicBezTo>
                    <a:pt x="6840600" y="2642255"/>
                    <a:pt x="6803771" y="2686277"/>
                    <a:pt x="6758432" y="2686277"/>
                  </a:cubicBezTo>
                  <a:lnTo>
                    <a:pt x="82169" y="2686277"/>
                  </a:lnTo>
                  <a:cubicBezTo>
                    <a:pt x="36830" y="2686125"/>
                    <a:pt x="0" y="2642255"/>
                    <a:pt x="0" y="258802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853300" cy="2701494"/>
            </a:xfrm>
            <a:custGeom>
              <a:avLst/>
              <a:gdLst/>
              <a:ahLst/>
              <a:cxnLst/>
              <a:rect l="l" t="t" r="r" b="b"/>
              <a:pathLst>
                <a:path w="6853300" h="2701494">
                  <a:moveTo>
                    <a:pt x="0" y="105867"/>
                  </a:moveTo>
                  <a:cubicBezTo>
                    <a:pt x="0" y="47374"/>
                    <a:pt x="39624" y="0"/>
                    <a:pt x="88519" y="0"/>
                  </a:cubicBezTo>
                  <a:lnTo>
                    <a:pt x="6764782" y="0"/>
                  </a:lnTo>
                  <a:lnTo>
                    <a:pt x="6764782" y="7616"/>
                  </a:lnTo>
                  <a:lnTo>
                    <a:pt x="6764782" y="0"/>
                  </a:lnTo>
                  <a:cubicBezTo>
                    <a:pt x="6813676" y="0"/>
                    <a:pt x="6853300" y="47374"/>
                    <a:pt x="6853300" y="105867"/>
                  </a:cubicBezTo>
                  <a:lnTo>
                    <a:pt x="6846950" y="105867"/>
                  </a:lnTo>
                  <a:lnTo>
                    <a:pt x="6853300" y="105867"/>
                  </a:lnTo>
                  <a:lnTo>
                    <a:pt x="6853300" y="2595643"/>
                  </a:lnTo>
                  <a:lnTo>
                    <a:pt x="6846950" y="2595643"/>
                  </a:lnTo>
                  <a:lnTo>
                    <a:pt x="6853300" y="2595643"/>
                  </a:lnTo>
                  <a:cubicBezTo>
                    <a:pt x="6853300" y="2654136"/>
                    <a:pt x="6813676" y="2701494"/>
                    <a:pt x="6764782" y="2701494"/>
                  </a:cubicBezTo>
                  <a:lnTo>
                    <a:pt x="6764782" y="2693893"/>
                  </a:lnTo>
                  <a:lnTo>
                    <a:pt x="6764782" y="2701494"/>
                  </a:lnTo>
                  <a:lnTo>
                    <a:pt x="88519" y="2701494"/>
                  </a:lnTo>
                  <a:lnTo>
                    <a:pt x="88519" y="2693893"/>
                  </a:lnTo>
                  <a:lnTo>
                    <a:pt x="88519" y="2701494"/>
                  </a:lnTo>
                  <a:cubicBezTo>
                    <a:pt x="39624" y="2701494"/>
                    <a:pt x="0" y="2654136"/>
                    <a:pt x="0" y="2595643"/>
                  </a:cubicBezTo>
                  <a:lnTo>
                    <a:pt x="0" y="105867"/>
                  </a:lnTo>
                  <a:lnTo>
                    <a:pt x="6350" y="105867"/>
                  </a:lnTo>
                  <a:lnTo>
                    <a:pt x="0" y="105867"/>
                  </a:lnTo>
                  <a:moveTo>
                    <a:pt x="12700" y="105867"/>
                  </a:moveTo>
                  <a:lnTo>
                    <a:pt x="12700" y="2595643"/>
                  </a:lnTo>
                  <a:lnTo>
                    <a:pt x="6350" y="2595643"/>
                  </a:lnTo>
                  <a:lnTo>
                    <a:pt x="12700" y="2595643"/>
                  </a:lnTo>
                  <a:cubicBezTo>
                    <a:pt x="12700" y="2645606"/>
                    <a:pt x="46609" y="2686277"/>
                    <a:pt x="88519" y="2686277"/>
                  </a:cubicBezTo>
                  <a:lnTo>
                    <a:pt x="6764782" y="2686277"/>
                  </a:lnTo>
                  <a:cubicBezTo>
                    <a:pt x="6806692" y="2686277"/>
                    <a:pt x="6840600" y="2645758"/>
                    <a:pt x="6840600" y="2595643"/>
                  </a:cubicBezTo>
                  <a:lnTo>
                    <a:pt x="6840600" y="105867"/>
                  </a:lnTo>
                  <a:cubicBezTo>
                    <a:pt x="6840600" y="55904"/>
                    <a:pt x="6806692" y="15233"/>
                    <a:pt x="6764782" y="15233"/>
                  </a:cubicBezTo>
                  <a:lnTo>
                    <a:pt x="88519" y="15233"/>
                  </a:lnTo>
                  <a:lnTo>
                    <a:pt x="88519" y="7616"/>
                  </a:lnTo>
                  <a:lnTo>
                    <a:pt x="88519" y="15233"/>
                  </a:lnTo>
                  <a:cubicBezTo>
                    <a:pt x="46609" y="15233"/>
                    <a:pt x="12700" y="55751"/>
                    <a:pt x="12700" y="10586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506759" y="4255589"/>
            <a:ext cx="7728954" cy="1455391"/>
            <a:chOff x="0" y="0"/>
            <a:chExt cx="10305272" cy="1940522"/>
          </a:xfrm>
        </p:grpSpPr>
        <p:sp>
          <p:nvSpPr>
            <p:cNvPr id="10" name="Freeform 10"/>
            <p:cNvSpPr/>
            <p:nvPr/>
          </p:nvSpPr>
          <p:spPr>
            <a:xfrm>
              <a:off x="4712" y="6350"/>
              <a:ext cx="10295811" cy="1927860"/>
            </a:xfrm>
            <a:custGeom>
              <a:avLst/>
              <a:gdLst/>
              <a:ahLst/>
              <a:cxnLst/>
              <a:rect l="l" t="t" r="r" b="b"/>
              <a:pathLst>
                <a:path w="10295811" h="1927860">
                  <a:moveTo>
                    <a:pt x="0" y="81915"/>
                  </a:moveTo>
                  <a:cubicBezTo>
                    <a:pt x="0" y="36703"/>
                    <a:pt x="27327" y="0"/>
                    <a:pt x="61063" y="0"/>
                  </a:cubicBezTo>
                  <a:lnTo>
                    <a:pt x="10234747" y="0"/>
                  </a:lnTo>
                  <a:cubicBezTo>
                    <a:pt x="10268483" y="0"/>
                    <a:pt x="10295810" y="36703"/>
                    <a:pt x="10295810" y="81915"/>
                  </a:cubicBezTo>
                  <a:lnTo>
                    <a:pt x="10295810" y="1845945"/>
                  </a:lnTo>
                  <a:cubicBezTo>
                    <a:pt x="10295810" y="1891157"/>
                    <a:pt x="10268483" y="1927860"/>
                    <a:pt x="10234747" y="1927860"/>
                  </a:cubicBezTo>
                  <a:lnTo>
                    <a:pt x="61063" y="1927860"/>
                  </a:lnTo>
                  <a:cubicBezTo>
                    <a:pt x="27327" y="1927860"/>
                    <a:pt x="0" y="1891157"/>
                    <a:pt x="0" y="184594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305234" cy="1940560"/>
            </a:xfrm>
            <a:custGeom>
              <a:avLst/>
              <a:gdLst/>
              <a:ahLst/>
              <a:cxnLst/>
              <a:rect l="l" t="t" r="r" b="b"/>
              <a:pathLst>
                <a:path w="10305234" h="1940560">
                  <a:moveTo>
                    <a:pt x="0" y="88265"/>
                  </a:moveTo>
                  <a:cubicBezTo>
                    <a:pt x="0" y="39497"/>
                    <a:pt x="29495" y="0"/>
                    <a:pt x="65775" y="0"/>
                  </a:cubicBezTo>
                  <a:lnTo>
                    <a:pt x="10239459" y="0"/>
                  </a:lnTo>
                  <a:lnTo>
                    <a:pt x="10239459" y="6350"/>
                  </a:lnTo>
                  <a:lnTo>
                    <a:pt x="10239459" y="0"/>
                  </a:lnTo>
                  <a:cubicBezTo>
                    <a:pt x="10275739" y="0"/>
                    <a:pt x="10305234" y="39497"/>
                    <a:pt x="10305234" y="88265"/>
                  </a:cubicBezTo>
                  <a:lnTo>
                    <a:pt x="10300522" y="88265"/>
                  </a:lnTo>
                  <a:lnTo>
                    <a:pt x="10305234" y="88265"/>
                  </a:lnTo>
                  <a:lnTo>
                    <a:pt x="10305234" y="1852295"/>
                  </a:lnTo>
                  <a:lnTo>
                    <a:pt x="10300522" y="1852295"/>
                  </a:lnTo>
                  <a:lnTo>
                    <a:pt x="10305234" y="1852295"/>
                  </a:lnTo>
                  <a:cubicBezTo>
                    <a:pt x="10305234" y="1901063"/>
                    <a:pt x="10275739" y="1940560"/>
                    <a:pt x="10239459" y="1940560"/>
                  </a:cubicBezTo>
                  <a:lnTo>
                    <a:pt x="10239459" y="1934210"/>
                  </a:lnTo>
                  <a:lnTo>
                    <a:pt x="10239459" y="1940560"/>
                  </a:lnTo>
                  <a:lnTo>
                    <a:pt x="65775" y="1940560"/>
                  </a:lnTo>
                  <a:lnTo>
                    <a:pt x="65775" y="1934210"/>
                  </a:lnTo>
                  <a:lnTo>
                    <a:pt x="65775" y="1940560"/>
                  </a:lnTo>
                  <a:cubicBezTo>
                    <a:pt x="29495" y="1940560"/>
                    <a:pt x="0" y="1901063"/>
                    <a:pt x="0" y="1852295"/>
                  </a:cubicBezTo>
                  <a:lnTo>
                    <a:pt x="0" y="88265"/>
                  </a:lnTo>
                  <a:lnTo>
                    <a:pt x="4712" y="88265"/>
                  </a:lnTo>
                  <a:lnTo>
                    <a:pt x="0" y="88265"/>
                  </a:lnTo>
                  <a:moveTo>
                    <a:pt x="9423" y="88265"/>
                  </a:moveTo>
                  <a:lnTo>
                    <a:pt x="9423" y="1852295"/>
                  </a:lnTo>
                  <a:lnTo>
                    <a:pt x="4712" y="1852295"/>
                  </a:lnTo>
                  <a:lnTo>
                    <a:pt x="9423" y="1852295"/>
                  </a:lnTo>
                  <a:cubicBezTo>
                    <a:pt x="9423" y="1893951"/>
                    <a:pt x="34678" y="1927860"/>
                    <a:pt x="65775" y="1927860"/>
                  </a:cubicBezTo>
                  <a:lnTo>
                    <a:pt x="10239459" y="1927860"/>
                  </a:lnTo>
                  <a:cubicBezTo>
                    <a:pt x="10270651" y="1927860"/>
                    <a:pt x="10295811" y="1894078"/>
                    <a:pt x="10295811" y="1852295"/>
                  </a:cubicBezTo>
                  <a:lnTo>
                    <a:pt x="10295811" y="88265"/>
                  </a:lnTo>
                  <a:cubicBezTo>
                    <a:pt x="10295811" y="46609"/>
                    <a:pt x="10270557" y="12700"/>
                    <a:pt x="10239459" y="12700"/>
                  </a:cubicBezTo>
                  <a:lnTo>
                    <a:pt x="65775" y="12700"/>
                  </a:lnTo>
                  <a:lnTo>
                    <a:pt x="65775" y="6350"/>
                  </a:lnTo>
                  <a:lnTo>
                    <a:pt x="65775" y="12700"/>
                  </a:lnTo>
                  <a:cubicBezTo>
                    <a:pt x="34678" y="12700"/>
                    <a:pt x="9423" y="46482"/>
                    <a:pt x="942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074605" y="1342293"/>
            <a:ext cx="4035434" cy="7984799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" r="-11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511521" y="6356594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nasabah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1521" y="6641459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pengambilan keputusan rasional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1521" y="7587701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debat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1521" y="7872565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meyakinkan berlebihan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1521" y="8157420"/>
            <a:ext cx="1040695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mengarahkan keputusan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1521" y="8696006"/>
            <a:ext cx="10406958" cy="44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3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Rasa aman lahir dari pemahaman, bukan bujukan.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582132" y="2193431"/>
            <a:ext cx="3962575" cy="7840635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511521" y="839366"/>
            <a:ext cx="9634984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BANYAK TANYA / MERASA RAGU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6759" y="1407827"/>
            <a:ext cx="4146203" cy="39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5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67198" y="2221079"/>
            <a:ext cx="4375808" cy="6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7198" y="2929056"/>
            <a:ext cx="4828812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AI memberikan pemahaman mendalam tentang pasar tanpa mendorong tindakan spesifik.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343828" y="2183906"/>
            <a:ext cx="4936629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Konteks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343828" y="2722331"/>
            <a:ext cx="4819059" cy="103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potensi risiko dan konteks pasar, memberdayakan nasabah dengan informasi yang relevan.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67198" y="4492992"/>
            <a:ext cx="5124002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Kesan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Objektif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Netral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67207" y="4888542"/>
            <a:ext cx="7144936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Menghadirkan informasi secara objektif untuk membangun kepercayaan tanpa bias, menjaga integritas analisis.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11521" y="5920530"/>
            <a:ext cx="1622079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1520" y="7151637"/>
            <a:ext cx="414144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58843" y="2166042"/>
            <a:ext cx="4844653" cy="1717034"/>
            <a:chOff x="0" y="0"/>
            <a:chExt cx="6459538" cy="2289378"/>
          </a:xfrm>
        </p:grpSpPr>
        <p:sp>
          <p:nvSpPr>
            <p:cNvPr id="4" name="Freeform 4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859458" y="2334520"/>
            <a:ext cx="445884" cy="445884"/>
            <a:chOff x="0" y="0"/>
            <a:chExt cx="594512" cy="5945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982093" y="2450306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05324" y="2166042"/>
            <a:ext cx="5130108" cy="1767935"/>
            <a:chOff x="0" y="0"/>
            <a:chExt cx="6840144" cy="2357247"/>
          </a:xfrm>
        </p:grpSpPr>
        <p:sp>
          <p:nvSpPr>
            <p:cNvPr id="10" name="Freeform 10"/>
            <p:cNvSpPr/>
            <p:nvPr/>
          </p:nvSpPr>
          <p:spPr>
            <a:xfrm>
              <a:off x="6350" y="6538"/>
              <a:ext cx="6827520" cy="2344092"/>
            </a:xfrm>
            <a:custGeom>
              <a:avLst/>
              <a:gdLst/>
              <a:ahLst/>
              <a:cxnLst/>
              <a:rect l="l" t="t" r="r" b="b"/>
              <a:pathLst>
                <a:path w="6827520" h="2344092">
                  <a:moveTo>
                    <a:pt x="0" y="85651"/>
                  </a:moveTo>
                  <a:cubicBezTo>
                    <a:pt x="0" y="38314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8314"/>
                    <a:pt x="6827520" y="85651"/>
                  </a:cubicBezTo>
                  <a:lnTo>
                    <a:pt x="6827520" y="2258441"/>
                  </a:lnTo>
                  <a:cubicBezTo>
                    <a:pt x="6827520" y="2305778"/>
                    <a:pt x="6790055" y="2344092"/>
                    <a:pt x="6743954" y="2344092"/>
                  </a:cubicBezTo>
                  <a:lnTo>
                    <a:pt x="83566" y="2344092"/>
                  </a:lnTo>
                  <a:cubicBezTo>
                    <a:pt x="37465" y="2344092"/>
                    <a:pt x="0" y="2305778"/>
                    <a:pt x="0" y="225844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40220" cy="2357169"/>
            </a:xfrm>
            <a:custGeom>
              <a:avLst/>
              <a:gdLst/>
              <a:ahLst/>
              <a:cxnLst/>
              <a:rect l="l" t="t" r="r" b="b"/>
              <a:pathLst>
                <a:path w="6840220" h="2357169">
                  <a:moveTo>
                    <a:pt x="0" y="92189"/>
                  </a:moveTo>
                  <a:cubicBezTo>
                    <a:pt x="0" y="4132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538"/>
                  </a:lnTo>
                  <a:lnTo>
                    <a:pt x="6750304" y="0"/>
                  </a:lnTo>
                  <a:cubicBezTo>
                    <a:pt x="6799961" y="0"/>
                    <a:pt x="6840220" y="41322"/>
                    <a:pt x="6840220" y="92189"/>
                  </a:cubicBezTo>
                  <a:lnTo>
                    <a:pt x="6833870" y="92189"/>
                  </a:lnTo>
                  <a:lnTo>
                    <a:pt x="6840220" y="92189"/>
                  </a:lnTo>
                  <a:lnTo>
                    <a:pt x="6840220" y="2264979"/>
                  </a:lnTo>
                  <a:lnTo>
                    <a:pt x="6833870" y="2264979"/>
                  </a:lnTo>
                  <a:lnTo>
                    <a:pt x="6840220" y="2264979"/>
                  </a:lnTo>
                  <a:cubicBezTo>
                    <a:pt x="6840220" y="2315978"/>
                    <a:pt x="6799961" y="2357169"/>
                    <a:pt x="6750304" y="2357169"/>
                  </a:cubicBezTo>
                  <a:lnTo>
                    <a:pt x="6750304" y="2350630"/>
                  </a:lnTo>
                  <a:lnTo>
                    <a:pt x="6750304" y="2357169"/>
                  </a:lnTo>
                  <a:lnTo>
                    <a:pt x="89916" y="2357169"/>
                  </a:lnTo>
                  <a:lnTo>
                    <a:pt x="89916" y="2350630"/>
                  </a:lnTo>
                  <a:lnTo>
                    <a:pt x="89916" y="2357169"/>
                  </a:lnTo>
                  <a:cubicBezTo>
                    <a:pt x="40259" y="2357169"/>
                    <a:pt x="0" y="2315847"/>
                    <a:pt x="0" y="2264979"/>
                  </a:cubicBezTo>
                  <a:lnTo>
                    <a:pt x="0" y="92189"/>
                  </a:lnTo>
                  <a:lnTo>
                    <a:pt x="6350" y="92189"/>
                  </a:lnTo>
                  <a:lnTo>
                    <a:pt x="0" y="92189"/>
                  </a:lnTo>
                  <a:moveTo>
                    <a:pt x="12700" y="92189"/>
                  </a:moveTo>
                  <a:lnTo>
                    <a:pt x="12700" y="2264979"/>
                  </a:lnTo>
                  <a:lnTo>
                    <a:pt x="6350" y="2264979"/>
                  </a:lnTo>
                  <a:lnTo>
                    <a:pt x="12700" y="2264979"/>
                  </a:lnTo>
                  <a:cubicBezTo>
                    <a:pt x="12700" y="2308655"/>
                    <a:pt x="47244" y="2344092"/>
                    <a:pt x="89916" y="2344092"/>
                  </a:cubicBezTo>
                  <a:lnTo>
                    <a:pt x="6750304" y="2344092"/>
                  </a:lnTo>
                  <a:cubicBezTo>
                    <a:pt x="6792976" y="2344092"/>
                    <a:pt x="6827520" y="2308655"/>
                    <a:pt x="6827520" y="2264979"/>
                  </a:cubicBezTo>
                  <a:lnTo>
                    <a:pt x="6827520" y="92189"/>
                  </a:lnTo>
                  <a:cubicBezTo>
                    <a:pt x="6827520" y="48514"/>
                    <a:pt x="6792976" y="13076"/>
                    <a:pt x="6750304" y="13076"/>
                  </a:cubicBezTo>
                  <a:lnTo>
                    <a:pt x="89916" y="13076"/>
                  </a:lnTo>
                  <a:lnTo>
                    <a:pt x="89916" y="6538"/>
                  </a:lnTo>
                  <a:lnTo>
                    <a:pt x="89916" y="13076"/>
                  </a:lnTo>
                  <a:cubicBezTo>
                    <a:pt x="47244" y="13076"/>
                    <a:pt x="12700" y="48514"/>
                    <a:pt x="12700" y="9218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3028266" y="2406701"/>
            <a:ext cx="445884" cy="445884"/>
            <a:chOff x="0" y="0"/>
            <a:chExt cx="594512" cy="5945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3128574" y="252933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6"/>
                </a:lnTo>
                <a:lnTo>
                  <a:pt x="0" y="20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543" b="-454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658843" y="4264076"/>
            <a:ext cx="4844653" cy="1717034"/>
            <a:chOff x="0" y="0"/>
            <a:chExt cx="6459538" cy="2289378"/>
          </a:xfrm>
        </p:grpSpPr>
        <p:sp>
          <p:nvSpPr>
            <p:cNvPr id="16" name="Freeform 16"/>
            <p:cNvSpPr/>
            <p:nvPr/>
          </p:nvSpPr>
          <p:spPr>
            <a:xfrm>
              <a:off x="5997" y="6350"/>
              <a:ext cx="6447616" cy="2276602"/>
            </a:xfrm>
            <a:custGeom>
              <a:avLst/>
              <a:gdLst/>
              <a:ahLst/>
              <a:cxnLst/>
              <a:rect l="l" t="t" r="r" b="b"/>
              <a:pathLst>
                <a:path w="6447616" h="2276602">
                  <a:moveTo>
                    <a:pt x="0" y="83185"/>
                  </a:moveTo>
                  <a:cubicBezTo>
                    <a:pt x="0" y="37211"/>
                    <a:pt x="35380" y="0"/>
                    <a:pt x="78916" y="0"/>
                  </a:cubicBezTo>
                  <a:lnTo>
                    <a:pt x="6368700" y="0"/>
                  </a:lnTo>
                  <a:cubicBezTo>
                    <a:pt x="6412236" y="0"/>
                    <a:pt x="6447616" y="37211"/>
                    <a:pt x="6447616" y="83185"/>
                  </a:cubicBezTo>
                  <a:lnTo>
                    <a:pt x="6447616" y="2193417"/>
                  </a:lnTo>
                  <a:cubicBezTo>
                    <a:pt x="6447616" y="2239391"/>
                    <a:pt x="6412236" y="2276602"/>
                    <a:pt x="6368700" y="2276602"/>
                  </a:cubicBezTo>
                  <a:lnTo>
                    <a:pt x="78916" y="2276602"/>
                  </a:lnTo>
                  <a:cubicBezTo>
                    <a:pt x="35380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459614" cy="2289302"/>
            </a:xfrm>
            <a:custGeom>
              <a:avLst/>
              <a:gdLst/>
              <a:ahLst/>
              <a:cxnLst/>
              <a:rect l="l" t="t" r="r" b="b"/>
              <a:pathLst>
                <a:path w="6459614" h="2289302">
                  <a:moveTo>
                    <a:pt x="0" y="89535"/>
                  </a:moveTo>
                  <a:cubicBezTo>
                    <a:pt x="0" y="40132"/>
                    <a:pt x="38019" y="0"/>
                    <a:pt x="84913" y="0"/>
                  </a:cubicBezTo>
                  <a:lnTo>
                    <a:pt x="6374697" y="0"/>
                  </a:lnTo>
                  <a:lnTo>
                    <a:pt x="6374697" y="6350"/>
                  </a:lnTo>
                  <a:lnTo>
                    <a:pt x="6374697" y="0"/>
                  </a:lnTo>
                  <a:cubicBezTo>
                    <a:pt x="6421591" y="0"/>
                    <a:pt x="6459614" y="40132"/>
                    <a:pt x="6459614" y="89535"/>
                  </a:cubicBezTo>
                  <a:lnTo>
                    <a:pt x="6453613" y="89535"/>
                  </a:lnTo>
                  <a:lnTo>
                    <a:pt x="6459614" y="89535"/>
                  </a:lnTo>
                  <a:lnTo>
                    <a:pt x="6459614" y="2199767"/>
                  </a:lnTo>
                  <a:lnTo>
                    <a:pt x="6453613" y="2199767"/>
                  </a:lnTo>
                  <a:lnTo>
                    <a:pt x="6459614" y="2199767"/>
                  </a:lnTo>
                  <a:cubicBezTo>
                    <a:pt x="6459614" y="2249297"/>
                    <a:pt x="6421591" y="2289302"/>
                    <a:pt x="6374697" y="2289302"/>
                  </a:cubicBezTo>
                  <a:lnTo>
                    <a:pt x="6374697" y="2282952"/>
                  </a:lnTo>
                  <a:lnTo>
                    <a:pt x="6374697" y="2289302"/>
                  </a:lnTo>
                  <a:lnTo>
                    <a:pt x="84913" y="2289302"/>
                  </a:lnTo>
                  <a:lnTo>
                    <a:pt x="84913" y="2282952"/>
                  </a:lnTo>
                  <a:lnTo>
                    <a:pt x="84913" y="2289302"/>
                  </a:lnTo>
                  <a:cubicBezTo>
                    <a:pt x="3801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5997" y="89535"/>
                  </a:lnTo>
                  <a:lnTo>
                    <a:pt x="0" y="89535"/>
                  </a:lnTo>
                  <a:moveTo>
                    <a:pt x="11993" y="89535"/>
                  </a:moveTo>
                  <a:lnTo>
                    <a:pt x="11993" y="2199767"/>
                  </a:lnTo>
                  <a:lnTo>
                    <a:pt x="5997" y="2199767"/>
                  </a:lnTo>
                  <a:lnTo>
                    <a:pt x="11993" y="2199767"/>
                  </a:lnTo>
                  <a:cubicBezTo>
                    <a:pt x="11993" y="2242185"/>
                    <a:pt x="44615" y="2276602"/>
                    <a:pt x="84913" y="2276602"/>
                  </a:cubicBezTo>
                  <a:lnTo>
                    <a:pt x="6374697" y="2276602"/>
                  </a:lnTo>
                  <a:cubicBezTo>
                    <a:pt x="6414994" y="2276602"/>
                    <a:pt x="6447617" y="2242185"/>
                    <a:pt x="6447617" y="2199767"/>
                  </a:cubicBezTo>
                  <a:lnTo>
                    <a:pt x="6447617" y="89535"/>
                  </a:lnTo>
                  <a:cubicBezTo>
                    <a:pt x="6447617" y="47117"/>
                    <a:pt x="6414994" y="12700"/>
                    <a:pt x="6374697" y="12700"/>
                  </a:cubicBezTo>
                  <a:lnTo>
                    <a:pt x="84913" y="12700"/>
                  </a:lnTo>
                  <a:lnTo>
                    <a:pt x="84913" y="6350"/>
                  </a:lnTo>
                  <a:lnTo>
                    <a:pt x="84913" y="12700"/>
                  </a:lnTo>
                  <a:cubicBezTo>
                    <a:pt x="44615" y="12700"/>
                    <a:pt x="11993" y="47117"/>
                    <a:pt x="11993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859458" y="4464101"/>
            <a:ext cx="445884" cy="445884"/>
            <a:chOff x="0" y="0"/>
            <a:chExt cx="594512" cy="5945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982093" y="4558313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5" y="0"/>
                </a:lnTo>
                <a:lnTo>
                  <a:pt x="200615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817821" y="4264076"/>
            <a:ext cx="5130108" cy="1717034"/>
            <a:chOff x="0" y="0"/>
            <a:chExt cx="6840144" cy="228937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6827520" cy="2276602"/>
            </a:xfrm>
            <a:custGeom>
              <a:avLst/>
              <a:gdLst/>
              <a:ahLst/>
              <a:cxnLst/>
              <a:rect l="l" t="t" r="r" b="b"/>
              <a:pathLst>
                <a:path w="6827520" h="2276602">
                  <a:moveTo>
                    <a:pt x="0" y="83185"/>
                  </a:moveTo>
                  <a:cubicBezTo>
                    <a:pt x="0" y="37211"/>
                    <a:pt x="37465" y="0"/>
                    <a:pt x="83566" y="0"/>
                  </a:cubicBezTo>
                  <a:lnTo>
                    <a:pt x="6743954" y="0"/>
                  </a:lnTo>
                  <a:cubicBezTo>
                    <a:pt x="6790055" y="0"/>
                    <a:pt x="6827520" y="37211"/>
                    <a:pt x="6827520" y="83185"/>
                  </a:cubicBezTo>
                  <a:lnTo>
                    <a:pt x="6827520" y="2193417"/>
                  </a:lnTo>
                  <a:cubicBezTo>
                    <a:pt x="6827520" y="2239391"/>
                    <a:pt x="6790055" y="2276602"/>
                    <a:pt x="6743954" y="2276602"/>
                  </a:cubicBezTo>
                  <a:lnTo>
                    <a:pt x="83566" y="2276602"/>
                  </a:lnTo>
                  <a:cubicBezTo>
                    <a:pt x="37465" y="2276602"/>
                    <a:pt x="0" y="2239391"/>
                    <a:pt x="0" y="219341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840220" cy="2289302"/>
            </a:xfrm>
            <a:custGeom>
              <a:avLst/>
              <a:gdLst/>
              <a:ahLst/>
              <a:cxnLst/>
              <a:rect l="l" t="t" r="r" b="b"/>
              <a:pathLst>
                <a:path w="6840220" h="2289302">
                  <a:moveTo>
                    <a:pt x="0" y="89535"/>
                  </a:moveTo>
                  <a:cubicBezTo>
                    <a:pt x="0" y="40132"/>
                    <a:pt x="40259" y="0"/>
                    <a:pt x="89916" y="0"/>
                  </a:cubicBezTo>
                  <a:lnTo>
                    <a:pt x="6750304" y="0"/>
                  </a:lnTo>
                  <a:lnTo>
                    <a:pt x="6750304" y="6350"/>
                  </a:lnTo>
                  <a:lnTo>
                    <a:pt x="6750304" y="0"/>
                  </a:lnTo>
                  <a:cubicBezTo>
                    <a:pt x="6799961" y="0"/>
                    <a:pt x="6840220" y="40132"/>
                    <a:pt x="6840220" y="89535"/>
                  </a:cubicBezTo>
                  <a:lnTo>
                    <a:pt x="6833870" y="89535"/>
                  </a:lnTo>
                  <a:lnTo>
                    <a:pt x="6840220" y="89535"/>
                  </a:lnTo>
                  <a:lnTo>
                    <a:pt x="6840220" y="2199767"/>
                  </a:lnTo>
                  <a:lnTo>
                    <a:pt x="6833870" y="2199767"/>
                  </a:lnTo>
                  <a:lnTo>
                    <a:pt x="6840220" y="2199767"/>
                  </a:lnTo>
                  <a:cubicBezTo>
                    <a:pt x="6840220" y="2249297"/>
                    <a:pt x="6799961" y="2289302"/>
                    <a:pt x="6750304" y="2289302"/>
                  </a:cubicBezTo>
                  <a:lnTo>
                    <a:pt x="6750304" y="2282952"/>
                  </a:lnTo>
                  <a:lnTo>
                    <a:pt x="6750304" y="2289302"/>
                  </a:lnTo>
                  <a:lnTo>
                    <a:pt x="89916" y="2289302"/>
                  </a:lnTo>
                  <a:lnTo>
                    <a:pt x="89916" y="2282952"/>
                  </a:lnTo>
                  <a:lnTo>
                    <a:pt x="89916" y="2289302"/>
                  </a:lnTo>
                  <a:cubicBezTo>
                    <a:pt x="40259" y="2289302"/>
                    <a:pt x="0" y="2249170"/>
                    <a:pt x="0" y="2199767"/>
                  </a:cubicBezTo>
                  <a:lnTo>
                    <a:pt x="0" y="89535"/>
                  </a:lnTo>
                  <a:lnTo>
                    <a:pt x="6350" y="89535"/>
                  </a:lnTo>
                  <a:lnTo>
                    <a:pt x="0" y="89535"/>
                  </a:lnTo>
                  <a:moveTo>
                    <a:pt x="12700" y="89535"/>
                  </a:moveTo>
                  <a:lnTo>
                    <a:pt x="12700" y="2199767"/>
                  </a:lnTo>
                  <a:lnTo>
                    <a:pt x="6350" y="2199767"/>
                  </a:lnTo>
                  <a:lnTo>
                    <a:pt x="12700" y="2199767"/>
                  </a:lnTo>
                  <a:cubicBezTo>
                    <a:pt x="12700" y="2242185"/>
                    <a:pt x="47244" y="2276602"/>
                    <a:pt x="89916" y="2276602"/>
                  </a:cubicBezTo>
                  <a:lnTo>
                    <a:pt x="6750304" y="2276602"/>
                  </a:lnTo>
                  <a:cubicBezTo>
                    <a:pt x="6792976" y="2276602"/>
                    <a:pt x="6827520" y="2242185"/>
                    <a:pt x="6827520" y="2199767"/>
                  </a:cubicBezTo>
                  <a:lnTo>
                    <a:pt x="6827520" y="89535"/>
                  </a:lnTo>
                  <a:cubicBezTo>
                    <a:pt x="6827520" y="47117"/>
                    <a:pt x="6792976" y="12700"/>
                    <a:pt x="6750304" y="12700"/>
                  </a:cubicBezTo>
                  <a:lnTo>
                    <a:pt x="89916" y="12700"/>
                  </a:lnTo>
                  <a:lnTo>
                    <a:pt x="89916" y="6350"/>
                  </a:lnTo>
                  <a:lnTo>
                    <a:pt x="89916" y="12700"/>
                  </a:lnTo>
                  <a:cubicBezTo>
                    <a:pt x="47244" y="12700"/>
                    <a:pt x="12700" y="47117"/>
                    <a:pt x="12700" y="8953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028266" y="4413352"/>
            <a:ext cx="445884" cy="445884"/>
            <a:chOff x="0" y="0"/>
            <a:chExt cx="594512" cy="5945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4487" cy="594487"/>
            </a:xfrm>
            <a:custGeom>
              <a:avLst/>
              <a:gdLst/>
              <a:ahLst/>
              <a:cxnLst/>
              <a:rect l="l" t="t" r="r" b="b"/>
              <a:pathLst>
                <a:path w="594487" h="594487">
                  <a:moveTo>
                    <a:pt x="0" y="297307"/>
                  </a:moveTo>
                  <a:cubicBezTo>
                    <a:pt x="0" y="133096"/>
                    <a:pt x="133096" y="0"/>
                    <a:pt x="297307" y="0"/>
                  </a:cubicBezTo>
                  <a:cubicBezTo>
                    <a:pt x="461518" y="0"/>
                    <a:pt x="594487" y="133096"/>
                    <a:pt x="594487" y="297307"/>
                  </a:cubicBezTo>
                  <a:cubicBezTo>
                    <a:pt x="594487" y="461518"/>
                    <a:pt x="461391" y="594487"/>
                    <a:pt x="297307" y="594487"/>
                  </a:cubicBezTo>
                  <a:cubicBezTo>
                    <a:pt x="133223" y="594487"/>
                    <a:pt x="0" y="461391"/>
                    <a:pt x="0" y="297307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3128574" y="4571585"/>
            <a:ext cx="200616" cy="200616"/>
          </a:xfrm>
          <a:custGeom>
            <a:avLst/>
            <a:gdLst/>
            <a:ahLst/>
            <a:cxnLst/>
            <a:rect l="l" t="t" r="r" b="b"/>
            <a:pathLst>
              <a:path w="200616" h="200616">
                <a:moveTo>
                  <a:pt x="0" y="0"/>
                </a:moveTo>
                <a:lnTo>
                  <a:pt x="200616" y="0"/>
                </a:lnTo>
                <a:lnTo>
                  <a:pt x="200616" y="200615"/>
                </a:lnTo>
                <a:lnTo>
                  <a:pt x="0" y="200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543" b="-4548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7658843" y="570452"/>
            <a:ext cx="9259639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NASABAH SUDAH NYAMAN &amp; KONSISTEN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58843" y="1420927"/>
            <a:ext cx="9452049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Newsmaker23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492947" y="2387651"/>
            <a:ext cx="3190888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838037" y="2906339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Kepercayaan telah terbangun, interaksi menjadi lebih lancar dan efektif.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788475" y="2483173"/>
            <a:ext cx="3915821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Berjalan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3028266" y="2957884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Nasabah terbiasa dengan platform dan proses yang ada, mengurangi kebutuhan adaptasi.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492947" y="4521251"/>
            <a:ext cx="3318053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Hubungan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Sudah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Stabil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838037" y="5033810"/>
            <a:ext cx="4502639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pemeliharaan hubungan, bukan lagi upaya untuk membangun dari awal.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788475" y="4498793"/>
            <a:ext cx="3569695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Kunci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3028266" y="5055918"/>
            <a:ext cx="480446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Yang dibutuhkan hanyalah konsistensi, bukan penambahan tools atau stimulus berlebihan.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658843" y="6343060"/>
            <a:ext cx="118035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658843" y="6730092"/>
            <a:ext cx="48446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retensi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658843" y="7163904"/>
            <a:ext cx="468183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kepercayaan jangka panjang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817821" y="6384811"/>
            <a:ext cx="2698699" cy="28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805324" y="6730092"/>
            <a:ext cx="4552847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sering ganti pendekatan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817821" y="7116279"/>
            <a:ext cx="503545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ubah nasabah nyaman jadi tertekan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D32002-4F2D-1326-E42F-04EEDA4CEF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15" y="1066655"/>
            <a:ext cx="3947635" cy="8389070"/>
          </a:xfrm>
          <a:prstGeom prst="rect">
            <a:avLst/>
          </a:prstGeom>
        </p:spPr>
      </p:pic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492533" y="831275"/>
            <a:ext cx="4478165" cy="8858648"/>
            <a:chOff x="0" y="0"/>
            <a:chExt cx="2620010" cy="5182870"/>
          </a:xfrm>
        </p:grpSpPr>
        <p:sp>
          <p:nvSpPr>
            <p:cNvPr id="28" name="Freeform 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3752693" y="2450306"/>
            <a:ext cx="3659924" cy="7241788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44" r="-44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3132"/>
            <a:ext cx="18288000" cy="10851336"/>
            <a:chOff x="0" y="0"/>
            <a:chExt cx="24384000" cy="144684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468447"/>
            </a:xfrm>
            <a:custGeom>
              <a:avLst/>
              <a:gdLst/>
              <a:ahLst/>
              <a:cxnLst/>
              <a:rect l="l" t="t" r="r" b="b"/>
              <a:pathLst>
                <a:path w="24384000" h="14468447">
                  <a:moveTo>
                    <a:pt x="0" y="0"/>
                  </a:moveTo>
                  <a:lnTo>
                    <a:pt x="24384000" y="0"/>
                  </a:lnTo>
                  <a:lnTo>
                    <a:pt x="24384000" y="14468447"/>
                  </a:lnTo>
                  <a:lnTo>
                    <a:pt x="0" y="14468447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27338" y="2839488"/>
            <a:ext cx="10633323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7544" y="5124450"/>
            <a:ext cx="4252912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RECRUITMENT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839527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Tertarik → Paham Sistem → Siap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13450" y="990893"/>
            <a:ext cx="4042172" cy="47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 RECRUITMENT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36462" y="1828775"/>
            <a:ext cx="7793738" cy="3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Dari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Paham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Sistem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→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Siap</a:t>
            </a:r>
            <a:r>
              <a:rPr lang="en-US" sz="25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5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Bertumbuh</a:t>
            </a:r>
            <a:endParaRPr lang="en-US" sz="2524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6412" y="2511425"/>
            <a:ext cx="13555175" cy="121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Banyak orang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tertarik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masuk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dunia marketing,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tetapi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semuanya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siap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ritme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tekanan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dan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tanggung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jawabnya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Masalah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terbesar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recruitment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kekurangan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pelamar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melainkan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orang yang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masuk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tapi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bertahan</a:t>
            </a:r>
            <a:r>
              <a:rPr lang="en-US" sz="19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2944629" y="3165326"/>
            <a:ext cx="11638950" cy="5859542"/>
          </a:xfrm>
          <a:custGeom>
            <a:avLst/>
            <a:gdLst/>
            <a:ahLst/>
            <a:cxnLst/>
            <a:rect l="l" t="t" r="r" b="b"/>
            <a:pathLst>
              <a:path w="11638950" h="5859542">
                <a:moveTo>
                  <a:pt x="0" y="0"/>
                </a:moveTo>
                <a:lnTo>
                  <a:pt x="11638950" y="0"/>
                </a:lnTo>
                <a:lnTo>
                  <a:pt x="11638950" y="5859542"/>
                </a:lnTo>
                <a:lnTo>
                  <a:pt x="0" y="5859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145" b="-4128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51217" y="4246726"/>
            <a:ext cx="3770490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Tertarik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618" y="7964163"/>
            <a:ext cx="365185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 Sistem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7765" y="5402620"/>
            <a:ext cx="3651847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Siap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6141" y="2385117"/>
            <a:ext cx="5129212" cy="1719558"/>
            <a:chOff x="0" y="0"/>
            <a:chExt cx="6838950" cy="2292744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26250" cy="2279904"/>
            </a:xfrm>
            <a:custGeom>
              <a:avLst/>
              <a:gdLst/>
              <a:ahLst/>
              <a:cxnLst/>
              <a:rect l="l" t="t" r="r" b="b"/>
              <a:pathLst>
                <a:path w="6826250" h="2279904">
                  <a:moveTo>
                    <a:pt x="0" y="83312"/>
                  </a:moveTo>
                  <a:cubicBezTo>
                    <a:pt x="0" y="37338"/>
                    <a:pt x="37465" y="0"/>
                    <a:pt x="83693" y="0"/>
                  </a:cubicBezTo>
                  <a:lnTo>
                    <a:pt x="6742557" y="0"/>
                  </a:lnTo>
                  <a:cubicBezTo>
                    <a:pt x="6788785" y="0"/>
                    <a:pt x="6826250" y="37338"/>
                    <a:pt x="6826250" y="83312"/>
                  </a:cubicBezTo>
                  <a:lnTo>
                    <a:pt x="6826250" y="2196592"/>
                  </a:lnTo>
                  <a:cubicBezTo>
                    <a:pt x="6826250" y="2242693"/>
                    <a:pt x="6788785" y="2279904"/>
                    <a:pt x="6742557" y="2279904"/>
                  </a:cubicBezTo>
                  <a:lnTo>
                    <a:pt x="83693" y="2279904"/>
                  </a:lnTo>
                  <a:cubicBezTo>
                    <a:pt x="3746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38950" cy="2292604"/>
            </a:xfrm>
            <a:custGeom>
              <a:avLst/>
              <a:gdLst/>
              <a:ahLst/>
              <a:cxnLst/>
              <a:rect l="l" t="t" r="r" b="b"/>
              <a:pathLst>
                <a:path w="6838950" h="2292604">
                  <a:moveTo>
                    <a:pt x="0" y="89662"/>
                  </a:moveTo>
                  <a:cubicBezTo>
                    <a:pt x="0" y="40132"/>
                    <a:pt x="40386" y="0"/>
                    <a:pt x="90043" y="0"/>
                  </a:cubicBezTo>
                  <a:lnTo>
                    <a:pt x="6748907" y="0"/>
                  </a:lnTo>
                  <a:lnTo>
                    <a:pt x="6748907" y="6350"/>
                  </a:lnTo>
                  <a:lnTo>
                    <a:pt x="6748907" y="0"/>
                  </a:lnTo>
                  <a:cubicBezTo>
                    <a:pt x="6798563" y="0"/>
                    <a:pt x="6838950" y="40132"/>
                    <a:pt x="6838950" y="89662"/>
                  </a:cubicBezTo>
                  <a:lnTo>
                    <a:pt x="6832600" y="89662"/>
                  </a:lnTo>
                  <a:lnTo>
                    <a:pt x="6838950" y="89662"/>
                  </a:lnTo>
                  <a:lnTo>
                    <a:pt x="6838950" y="2202942"/>
                  </a:lnTo>
                  <a:lnTo>
                    <a:pt x="6832600" y="2202942"/>
                  </a:lnTo>
                  <a:lnTo>
                    <a:pt x="6838950" y="2202942"/>
                  </a:lnTo>
                  <a:cubicBezTo>
                    <a:pt x="6838950" y="2252472"/>
                    <a:pt x="6798564" y="2292604"/>
                    <a:pt x="6748907" y="2292604"/>
                  </a:cubicBezTo>
                  <a:lnTo>
                    <a:pt x="6748907" y="2286254"/>
                  </a:lnTo>
                  <a:lnTo>
                    <a:pt x="6748907" y="2292604"/>
                  </a:lnTo>
                  <a:lnTo>
                    <a:pt x="90043" y="2292604"/>
                  </a:lnTo>
                  <a:lnTo>
                    <a:pt x="90043" y="2286254"/>
                  </a:lnTo>
                  <a:lnTo>
                    <a:pt x="90043" y="2292604"/>
                  </a:lnTo>
                  <a:cubicBezTo>
                    <a:pt x="40386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6350" y="89662"/>
                  </a:lnTo>
                  <a:lnTo>
                    <a:pt x="0" y="89662"/>
                  </a:lnTo>
                  <a:moveTo>
                    <a:pt x="12700" y="89662"/>
                  </a:moveTo>
                  <a:lnTo>
                    <a:pt x="12700" y="2202942"/>
                  </a:lnTo>
                  <a:lnTo>
                    <a:pt x="6350" y="2202942"/>
                  </a:lnTo>
                  <a:lnTo>
                    <a:pt x="12700" y="2202942"/>
                  </a:lnTo>
                  <a:cubicBezTo>
                    <a:pt x="12700" y="2245487"/>
                    <a:pt x="47244" y="2279904"/>
                    <a:pt x="90043" y="2279904"/>
                  </a:cubicBezTo>
                  <a:lnTo>
                    <a:pt x="6748907" y="2279904"/>
                  </a:lnTo>
                  <a:cubicBezTo>
                    <a:pt x="6791578" y="2279904"/>
                    <a:pt x="6826250" y="2245360"/>
                    <a:pt x="6826250" y="2202942"/>
                  </a:cubicBezTo>
                  <a:lnTo>
                    <a:pt x="6826250" y="89662"/>
                  </a:lnTo>
                  <a:cubicBezTo>
                    <a:pt x="6826250" y="47117"/>
                    <a:pt x="6791706" y="12700"/>
                    <a:pt x="6748907" y="12700"/>
                  </a:cubicBezTo>
                  <a:lnTo>
                    <a:pt x="90043" y="12700"/>
                  </a:lnTo>
                  <a:lnTo>
                    <a:pt x="90043" y="6350"/>
                  </a:lnTo>
                  <a:lnTo>
                    <a:pt x="90043" y="12700"/>
                  </a:lnTo>
                  <a:cubicBezTo>
                    <a:pt x="47244" y="12700"/>
                    <a:pt x="12700" y="47244"/>
                    <a:pt x="12700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79247" y="2548233"/>
            <a:ext cx="446484" cy="446484"/>
            <a:chOff x="0" y="0"/>
            <a:chExt cx="595312" cy="595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802034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456" r="-2045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84647" y="2385117"/>
            <a:ext cx="4838983" cy="1719558"/>
            <a:chOff x="0" y="0"/>
            <a:chExt cx="6451977" cy="2292744"/>
          </a:xfrm>
        </p:grpSpPr>
        <p:sp>
          <p:nvSpPr>
            <p:cNvPr id="10" name="Freeform 10"/>
            <p:cNvSpPr/>
            <p:nvPr/>
          </p:nvSpPr>
          <p:spPr>
            <a:xfrm>
              <a:off x="5991" y="6350"/>
              <a:ext cx="6439996" cy="2279904"/>
            </a:xfrm>
            <a:custGeom>
              <a:avLst/>
              <a:gdLst/>
              <a:ahLst/>
              <a:cxnLst/>
              <a:rect l="l" t="t" r="r" b="b"/>
              <a:pathLst>
                <a:path w="6439996" h="2279904">
                  <a:moveTo>
                    <a:pt x="0" y="83312"/>
                  </a:moveTo>
                  <a:cubicBezTo>
                    <a:pt x="0" y="37338"/>
                    <a:pt x="35345" y="0"/>
                    <a:pt x="78957" y="0"/>
                  </a:cubicBezTo>
                  <a:lnTo>
                    <a:pt x="6361038" y="0"/>
                  </a:lnTo>
                  <a:cubicBezTo>
                    <a:pt x="6404650" y="0"/>
                    <a:pt x="6439995" y="37338"/>
                    <a:pt x="6439995" y="83312"/>
                  </a:cubicBezTo>
                  <a:lnTo>
                    <a:pt x="6439995" y="2196592"/>
                  </a:lnTo>
                  <a:cubicBezTo>
                    <a:pt x="6439995" y="2242693"/>
                    <a:pt x="6404650" y="2279904"/>
                    <a:pt x="6361038" y="2279904"/>
                  </a:cubicBezTo>
                  <a:lnTo>
                    <a:pt x="78957" y="2279904"/>
                  </a:lnTo>
                  <a:cubicBezTo>
                    <a:pt x="35345" y="2279904"/>
                    <a:pt x="0" y="2242566"/>
                    <a:pt x="0" y="21965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451977" cy="2292604"/>
            </a:xfrm>
            <a:custGeom>
              <a:avLst/>
              <a:gdLst/>
              <a:ahLst/>
              <a:cxnLst/>
              <a:rect l="l" t="t" r="r" b="b"/>
              <a:pathLst>
                <a:path w="6451977" h="2292604">
                  <a:moveTo>
                    <a:pt x="0" y="89662"/>
                  </a:moveTo>
                  <a:cubicBezTo>
                    <a:pt x="0" y="40132"/>
                    <a:pt x="38101" y="0"/>
                    <a:pt x="84948" y="0"/>
                  </a:cubicBezTo>
                  <a:lnTo>
                    <a:pt x="6367029" y="0"/>
                  </a:lnTo>
                  <a:lnTo>
                    <a:pt x="6367029" y="6350"/>
                  </a:lnTo>
                  <a:lnTo>
                    <a:pt x="6367029" y="0"/>
                  </a:lnTo>
                  <a:cubicBezTo>
                    <a:pt x="6413876" y="0"/>
                    <a:pt x="6451977" y="40132"/>
                    <a:pt x="6451977" y="89662"/>
                  </a:cubicBezTo>
                  <a:lnTo>
                    <a:pt x="6445986" y="89662"/>
                  </a:lnTo>
                  <a:lnTo>
                    <a:pt x="6451977" y="89662"/>
                  </a:lnTo>
                  <a:lnTo>
                    <a:pt x="6451977" y="2202942"/>
                  </a:lnTo>
                  <a:lnTo>
                    <a:pt x="6445986" y="2202942"/>
                  </a:lnTo>
                  <a:lnTo>
                    <a:pt x="6451977" y="2202942"/>
                  </a:lnTo>
                  <a:cubicBezTo>
                    <a:pt x="6451977" y="2252472"/>
                    <a:pt x="6413876" y="2292604"/>
                    <a:pt x="6367029" y="2292604"/>
                  </a:cubicBezTo>
                  <a:lnTo>
                    <a:pt x="6367029" y="2286254"/>
                  </a:lnTo>
                  <a:lnTo>
                    <a:pt x="6367029" y="2292604"/>
                  </a:lnTo>
                  <a:lnTo>
                    <a:pt x="84948" y="2292604"/>
                  </a:lnTo>
                  <a:lnTo>
                    <a:pt x="84948" y="2286254"/>
                  </a:lnTo>
                  <a:lnTo>
                    <a:pt x="84948" y="2292604"/>
                  </a:lnTo>
                  <a:cubicBezTo>
                    <a:pt x="38101" y="2292604"/>
                    <a:pt x="0" y="2252472"/>
                    <a:pt x="0" y="2202942"/>
                  </a:cubicBezTo>
                  <a:lnTo>
                    <a:pt x="0" y="89662"/>
                  </a:lnTo>
                  <a:lnTo>
                    <a:pt x="5991" y="89662"/>
                  </a:lnTo>
                  <a:lnTo>
                    <a:pt x="0" y="89662"/>
                  </a:lnTo>
                  <a:moveTo>
                    <a:pt x="11981" y="89662"/>
                  </a:moveTo>
                  <a:lnTo>
                    <a:pt x="11981" y="2202942"/>
                  </a:lnTo>
                  <a:lnTo>
                    <a:pt x="5991" y="2202942"/>
                  </a:lnTo>
                  <a:lnTo>
                    <a:pt x="11981" y="2202942"/>
                  </a:lnTo>
                  <a:cubicBezTo>
                    <a:pt x="11981" y="2245487"/>
                    <a:pt x="44571" y="2279904"/>
                    <a:pt x="84948" y="2279904"/>
                  </a:cubicBezTo>
                  <a:lnTo>
                    <a:pt x="6367029" y="2279904"/>
                  </a:lnTo>
                  <a:cubicBezTo>
                    <a:pt x="6407286" y="2279904"/>
                    <a:pt x="6439996" y="2245360"/>
                    <a:pt x="6439996" y="2202942"/>
                  </a:cubicBezTo>
                  <a:lnTo>
                    <a:pt x="6439996" y="89662"/>
                  </a:lnTo>
                  <a:cubicBezTo>
                    <a:pt x="6439996" y="47117"/>
                    <a:pt x="6407406" y="12700"/>
                    <a:pt x="6367029" y="12700"/>
                  </a:cubicBezTo>
                  <a:lnTo>
                    <a:pt x="84948" y="12700"/>
                  </a:lnTo>
                  <a:lnTo>
                    <a:pt x="84948" y="6350"/>
                  </a:lnTo>
                  <a:lnTo>
                    <a:pt x="84948" y="12700"/>
                  </a:lnTo>
                  <a:cubicBezTo>
                    <a:pt x="44571" y="12700"/>
                    <a:pt x="11981" y="47244"/>
                    <a:pt x="11981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947772" y="2548233"/>
            <a:ext cx="446484" cy="446484"/>
            <a:chOff x="0" y="0"/>
            <a:chExt cx="595312" cy="5953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6070549" y="2670867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1" y="0"/>
                </a:lnTo>
                <a:lnTo>
                  <a:pt x="200921" y="200921"/>
                </a:lnTo>
                <a:lnTo>
                  <a:pt x="0" y="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5909" b="-1590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16141" y="4243978"/>
            <a:ext cx="8512332" cy="1481433"/>
            <a:chOff x="0" y="0"/>
            <a:chExt cx="11349775" cy="1975244"/>
          </a:xfrm>
        </p:grpSpPr>
        <p:sp>
          <p:nvSpPr>
            <p:cNvPr id="16" name="Freeform 16"/>
            <p:cNvSpPr/>
            <p:nvPr/>
          </p:nvSpPr>
          <p:spPr>
            <a:xfrm>
              <a:off x="5199" y="6350"/>
              <a:ext cx="11339326" cy="1962404"/>
            </a:xfrm>
            <a:custGeom>
              <a:avLst/>
              <a:gdLst/>
              <a:ahLst/>
              <a:cxnLst/>
              <a:rect l="l" t="t" r="r" b="b"/>
              <a:pathLst>
                <a:path w="11339326" h="1962404">
                  <a:moveTo>
                    <a:pt x="0" y="83312"/>
                  </a:moveTo>
                  <a:cubicBezTo>
                    <a:pt x="0" y="37338"/>
                    <a:pt x="30775" y="0"/>
                    <a:pt x="68621" y="0"/>
                  </a:cubicBezTo>
                  <a:lnTo>
                    <a:pt x="11270705" y="0"/>
                  </a:lnTo>
                  <a:cubicBezTo>
                    <a:pt x="11308655" y="0"/>
                    <a:pt x="11339326" y="37338"/>
                    <a:pt x="11339326" y="83312"/>
                  </a:cubicBezTo>
                  <a:lnTo>
                    <a:pt x="11339326" y="1879092"/>
                  </a:lnTo>
                  <a:cubicBezTo>
                    <a:pt x="11339326" y="1925193"/>
                    <a:pt x="11308551" y="1962404"/>
                    <a:pt x="11270705" y="1962404"/>
                  </a:cubicBezTo>
                  <a:lnTo>
                    <a:pt x="68621" y="1962404"/>
                  </a:lnTo>
                  <a:cubicBezTo>
                    <a:pt x="30671" y="1962404"/>
                    <a:pt x="0" y="1925066"/>
                    <a:pt x="0" y="187909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349724" cy="1975104"/>
            </a:xfrm>
            <a:custGeom>
              <a:avLst/>
              <a:gdLst/>
              <a:ahLst/>
              <a:cxnLst/>
              <a:rect l="l" t="t" r="r" b="b"/>
              <a:pathLst>
                <a:path w="11349724" h="1975104">
                  <a:moveTo>
                    <a:pt x="0" y="89662"/>
                  </a:moveTo>
                  <a:cubicBezTo>
                    <a:pt x="0" y="40132"/>
                    <a:pt x="33063" y="0"/>
                    <a:pt x="73820" y="0"/>
                  </a:cubicBezTo>
                  <a:lnTo>
                    <a:pt x="11275904" y="0"/>
                  </a:lnTo>
                  <a:lnTo>
                    <a:pt x="11275904" y="6350"/>
                  </a:lnTo>
                  <a:lnTo>
                    <a:pt x="11275904" y="0"/>
                  </a:lnTo>
                  <a:cubicBezTo>
                    <a:pt x="11316661" y="0"/>
                    <a:pt x="11349724" y="40132"/>
                    <a:pt x="11349724" y="89662"/>
                  </a:cubicBezTo>
                  <a:lnTo>
                    <a:pt x="11344525" y="89662"/>
                  </a:lnTo>
                  <a:lnTo>
                    <a:pt x="11349724" y="89662"/>
                  </a:lnTo>
                  <a:lnTo>
                    <a:pt x="11349724" y="1885442"/>
                  </a:lnTo>
                  <a:lnTo>
                    <a:pt x="11344525" y="1885442"/>
                  </a:lnTo>
                  <a:lnTo>
                    <a:pt x="11349724" y="1885442"/>
                  </a:lnTo>
                  <a:cubicBezTo>
                    <a:pt x="11349724" y="1934972"/>
                    <a:pt x="11316661" y="1975104"/>
                    <a:pt x="11275904" y="1975104"/>
                  </a:cubicBezTo>
                  <a:lnTo>
                    <a:pt x="11275904" y="1968754"/>
                  </a:lnTo>
                  <a:lnTo>
                    <a:pt x="11275904" y="1975104"/>
                  </a:lnTo>
                  <a:lnTo>
                    <a:pt x="73820" y="1975104"/>
                  </a:lnTo>
                  <a:lnTo>
                    <a:pt x="73820" y="1968754"/>
                  </a:lnTo>
                  <a:lnTo>
                    <a:pt x="73820" y="1975104"/>
                  </a:lnTo>
                  <a:cubicBezTo>
                    <a:pt x="33063" y="1975104"/>
                    <a:pt x="0" y="1934972"/>
                    <a:pt x="0" y="1885442"/>
                  </a:cubicBezTo>
                  <a:lnTo>
                    <a:pt x="0" y="89662"/>
                  </a:lnTo>
                  <a:lnTo>
                    <a:pt x="5199" y="89662"/>
                  </a:lnTo>
                  <a:lnTo>
                    <a:pt x="0" y="89662"/>
                  </a:lnTo>
                  <a:moveTo>
                    <a:pt x="10397" y="89662"/>
                  </a:moveTo>
                  <a:lnTo>
                    <a:pt x="10397" y="1885442"/>
                  </a:lnTo>
                  <a:lnTo>
                    <a:pt x="5199" y="1885442"/>
                  </a:lnTo>
                  <a:lnTo>
                    <a:pt x="10397" y="1885442"/>
                  </a:lnTo>
                  <a:cubicBezTo>
                    <a:pt x="10397" y="1927987"/>
                    <a:pt x="38781" y="1962404"/>
                    <a:pt x="73820" y="1962404"/>
                  </a:cubicBezTo>
                  <a:lnTo>
                    <a:pt x="11275904" y="1962404"/>
                  </a:lnTo>
                  <a:cubicBezTo>
                    <a:pt x="11310942" y="1962404"/>
                    <a:pt x="11339326" y="1927860"/>
                    <a:pt x="11339326" y="1885442"/>
                  </a:cubicBezTo>
                  <a:lnTo>
                    <a:pt x="11339326" y="89662"/>
                  </a:lnTo>
                  <a:cubicBezTo>
                    <a:pt x="11339326" y="47117"/>
                    <a:pt x="11310942" y="12700"/>
                    <a:pt x="11275904" y="12700"/>
                  </a:cubicBezTo>
                  <a:lnTo>
                    <a:pt x="73820" y="12700"/>
                  </a:lnTo>
                  <a:lnTo>
                    <a:pt x="73820" y="6350"/>
                  </a:lnTo>
                  <a:lnTo>
                    <a:pt x="73820" y="12700"/>
                  </a:lnTo>
                  <a:cubicBezTo>
                    <a:pt x="38781" y="12700"/>
                    <a:pt x="10397" y="47244"/>
                    <a:pt x="10397" y="8966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79247" y="4407103"/>
            <a:ext cx="446484" cy="446484"/>
            <a:chOff x="0" y="0"/>
            <a:chExt cx="595312" cy="5953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5376" cy="595376"/>
            </a:xfrm>
            <a:custGeom>
              <a:avLst/>
              <a:gdLst/>
              <a:ahLst/>
              <a:cxnLst/>
              <a:rect l="l" t="t" r="r" b="b"/>
              <a:pathLst>
                <a:path w="595376" h="595376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cubicBezTo>
                    <a:pt x="462153" y="0"/>
                    <a:pt x="595376" y="133223"/>
                    <a:pt x="595376" y="297688"/>
                  </a:cubicBezTo>
                  <a:cubicBezTo>
                    <a:pt x="595376" y="462153"/>
                    <a:pt x="462026" y="595376"/>
                    <a:pt x="297688" y="595376"/>
                  </a:cubicBezTo>
                  <a:cubicBezTo>
                    <a:pt x="133350" y="595376"/>
                    <a:pt x="0" y="462026"/>
                    <a:pt x="0" y="29768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802034" y="4529728"/>
            <a:ext cx="200920" cy="200920"/>
          </a:xfrm>
          <a:custGeom>
            <a:avLst/>
            <a:gdLst/>
            <a:ahLst/>
            <a:cxnLst/>
            <a:rect l="l" t="t" r="r" b="b"/>
            <a:pathLst>
              <a:path w="200920" h="200920">
                <a:moveTo>
                  <a:pt x="0" y="0"/>
                </a:moveTo>
                <a:lnTo>
                  <a:pt x="200920" y="0"/>
                </a:lnTo>
                <a:lnTo>
                  <a:pt x="200920" y="200920"/>
                </a:lnTo>
                <a:lnTo>
                  <a:pt x="0" y="200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79247" y="8940267"/>
            <a:ext cx="10388203" cy="39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TikTok berfungsi sebagai filter pertama mindset.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4562980" y="3541743"/>
            <a:ext cx="3229096" cy="6389322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12" r="-11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4573414" y="778648"/>
            <a:ext cx="9131945" cy="48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BARU MULAI TERTARIK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056358" y="1598604"/>
            <a:ext cx="10387905" cy="39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TikTok Pusat/Cabang dan TikTok Newsmaker.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67568" y="2536763"/>
            <a:ext cx="4135041" cy="6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Budaya Kerja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9256" y="3232315"/>
            <a:ext cx="4802981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lingkungan kerja yang autentik dan transparan, tanpa rekayasa.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32369" y="2556567"/>
            <a:ext cx="3685750" cy="6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Ritme Tim </a:t>
            </a:r>
          </a:p>
          <a:p>
            <a:pPr algn="l">
              <a:lnSpc>
                <a:spcPts val="2569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 Janji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947762" y="3232315"/>
            <a:ext cx="4675867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Menggambarkan dinamika dan etos kerja tim secara alami, bukan sekadar janji manis.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67568" y="4482680"/>
            <a:ext cx="7756967" cy="312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Memperlihatkan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Bahwa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Perusahaan Adalah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Organisasi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Hidup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79256" y="4968009"/>
            <a:ext cx="6250139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bahwa Perusahaan adalah ekosistem yang dinamis, berkembang, dan penuh interaksi.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20903" y="5924845"/>
            <a:ext cx="1155497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0903" y="6369996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Menarik orang yang resonansi secara budaya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0903" y="666020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Membuat ketertarikan yang alami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20903" y="7178726"/>
            <a:ext cx="3118098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20903" y="7623867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gaji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20903" y="7914084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jenjang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20903" y="8204302"/>
            <a:ext cx="10388203" cy="3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874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hasil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C0155A2-88C1-87ED-E04A-89CB5F6A5A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85" y="2429029"/>
            <a:ext cx="3491729" cy="7469165"/>
          </a:xfrm>
          <a:prstGeom prst="rect">
            <a:avLst/>
          </a:prstGeom>
        </p:spPr>
      </p:pic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909106" y="2251854"/>
            <a:ext cx="3944020" cy="7802009"/>
            <a:chOff x="0" y="0"/>
            <a:chExt cx="2620010" cy="518287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8577" y="2673991"/>
            <a:ext cx="5149301" cy="1662112"/>
            <a:chOff x="0" y="0"/>
            <a:chExt cx="6865734" cy="2216150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53047" cy="2203450"/>
            </a:xfrm>
            <a:custGeom>
              <a:avLst/>
              <a:gdLst/>
              <a:ahLst/>
              <a:cxnLst/>
              <a:rect l="l" t="t" r="r" b="b"/>
              <a:pathLst>
                <a:path w="6853047" h="2203450">
                  <a:moveTo>
                    <a:pt x="0" y="80518"/>
                  </a:moveTo>
                  <a:cubicBezTo>
                    <a:pt x="0" y="36068"/>
                    <a:pt x="36195" y="0"/>
                    <a:pt x="80899" y="0"/>
                  </a:cubicBezTo>
                  <a:lnTo>
                    <a:pt x="6772148" y="0"/>
                  </a:lnTo>
                  <a:cubicBezTo>
                    <a:pt x="6816852" y="0"/>
                    <a:pt x="6853047" y="36068"/>
                    <a:pt x="6853047" y="80518"/>
                  </a:cubicBezTo>
                  <a:lnTo>
                    <a:pt x="6853047" y="2122932"/>
                  </a:lnTo>
                  <a:cubicBezTo>
                    <a:pt x="6853047" y="2167382"/>
                    <a:pt x="6816852" y="2203450"/>
                    <a:pt x="6772148" y="2203450"/>
                  </a:cubicBezTo>
                  <a:lnTo>
                    <a:pt x="80899" y="2203450"/>
                  </a:lnTo>
                  <a:cubicBezTo>
                    <a:pt x="36195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65747" cy="2216150"/>
            </a:xfrm>
            <a:custGeom>
              <a:avLst/>
              <a:gdLst/>
              <a:ahLst/>
              <a:cxnLst/>
              <a:rect l="l" t="t" r="r" b="b"/>
              <a:pathLst>
                <a:path w="6865747" h="2216150">
                  <a:moveTo>
                    <a:pt x="0" y="86868"/>
                  </a:moveTo>
                  <a:cubicBezTo>
                    <a:pt x="0" y="38862"/>
                    <a:pt x="39116" y="0"/>
                    <a:pt x="87249" y="0"/>
                  </a:cubicBezTo>
                  <a:lnTo>
                    <a:pt x="6778498" y="0"/>
                  </a:lnTo>
                  <a:lnTo>
                    <a:pt x="6778498" y="6350"/>
                  </a:lnTo>
                  <a:lnTo>
                    <a:pt x="6778498" y="0"/>
                  </a:lnTo>
                  <a:cubicBezTo>
                    <a:pt x="6826631" y="0"/>
                    <a:pt x="6865747" y="38862"/>
                    <a:pt x="6865747" y="86868"/>
                  </a:cubicBezTo>
                  <a:lnTo>
                    <a:pt x="6859397" y="86868"/>
                  </a:lnTo>
                  <a:lnTo>
                    <a:pt x="6865747" y="86868"/>
                  </a:lnTo>
                  <a:lnTo>
                    <a:pt x="6865747" y="2129282"/>
                  </a:lnTo>
                  <a:lnTo>
                    <a:pt x="6859397" y="2129282"/>
                  </a:lnTo>
                  <a:lnTo>
                    <a:pt x="6865747" y="2129282"/>
                  </a:lnTo>
                  <a:cubicBezTo>
                    <a:pt x="6865747" y="2177288"/>
                    <a:pt x="6826631" y="2216150"/>
                    <a:pt x="6778498" y="2216150"/>
                  </a:cubicBezTo>
                  <a:lnTo>
                    <a:pt x="6778498" y="2209800"/>
                  </a:lnTo>
                  <a:lnTo>
                    <a:pt x="6778498" y="2216150"/>
                  </a:lnTo>
                  <a:lnTo>
                    <a:pt x="87249" y="2216150"/>
                  </a:lnTo>
                  <a:lnTo>
                    <a:pt x="87249" y="2209800"/>
                  </a:lnTo>
                  <a:lnTo>
                    <a:pt x="87249" y="2216150"/>
                  </a:lnTo>
                  <a:cubicBezTo>
                    <a:pt x="39116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350" y="86868"/>
                  </a:lnTo>
                  <a:lnTo>
                    <a:pt x="0" y="86868"/>
                  </a:lnTo>
                  <a:moveTo>
                    <a:pt x="12700" y="86868"/>
                  </a:moveTo>
                  <a:lnTo>
                    <a:pt x="12700" y="2129282"/>
                  </a:lnTo>
                  <a:lnTo>
                    <a:pt x="6350" y="2129282"/>
                  </a:lnTo>
                  <a:lnTo>
                    <a:pt x="12700" y="2129282"/>
                  </a:lnTo>
                  <a:cubicBezTo>
                    <a:pt x="12700" y="2170176"/>
                    <a:pt x="45974" y="2203450"/>
                    <a:pt x="87249" y="2203450"/>
                  </a:cubicBezTo>
                  <a:lnTo>
                    <a:pt x="6778498" y="2203450"/>
                  </a:lnTo>
                  <a:cubicBezTo>
                    <a:pt x="6819646" y="2203450"/>
                    <a:pt x="6853047" y="2170176"/>
                    <a:pt x="6853047" y="2129282"/>
                  </a:cubicBezTo>
                  <a:lnTo>
                    <a:pt x="6853047" y="86868"/>
                  </a:lnTo>
                  <a:cubicBezTo>
                    <a:pt x="6853047" y="45974"/>
                    <a:pt x="6819773" y="12700"/>
                    <a:pt x="6778498" y="12700"/>
                  </a:cubicBezTo>
                  <a:lnTo>
                    <a:pt x="87249" y="12700"/>
                  </a:lnTo>
                  <a:lnTo>
                    <a:pt x="87249" y="6350"/>
                  </a:lnTo>
                  <a:lnTo>
                    <a:pt x="87249" y="12700"/>
                  </a:lnTo>
                  <a:cubicBezTo>
                    <a:pt x="45974" y="12700"/>
                    <a:pt x="12700" y="45974"/>
                    <a:pt x="1270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56634" y="2832049"/>
            <a:ext cx="431454" cy="431454"/>
            <a:chOff x="0" y="0"/>
            <a:chExt cx="575272" cy="575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75249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1" b="-952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82123" y="2673991"/>
            <a:ext cx="4991252" cy="1662112"/>
            <a:chOff x="0" y="0"/>
            <a:chExt cx="6655003" cy="2216150"/>
          </a:xfrm>
        </p:grpSpPr>
        <p:sp>
          <p:nvSpPr>
            <p:cNvPr id="10" name="Freeform 10"/>
            <p:cNvSpPr/>
            <p:nvPr/>
          </p:nvSpPr>
          <p:spPr>
            <a:xfrm>
              <a:off x="6155" y="6350"/>
              <a:ext cx="6642705" cy="2203450"/>
            </a:xfrm>
            <a:custGeom>
              <a:avLst/>
              <a:gdLst/>
              <a:ahLst/>
              <a:cxnLst/>
              <a:rect l="l" t="t" r="r" b="b"/>
              <a:pathLst>
                <a:path w="6642705" h="2203450">
                  <a:moveTo>
                    <a:pt x="0" y="80518"/>
                  </a:moveTo>
                  <a:cubicBezTo>
                    <a:pt x="0" y="36068"/>
                    <a:pt x="35084" y="0"/>
                    <a:pt x="78416" y="0"/>
                  </a:cubicBezTo>
                  <a:lnTo>
                    <a:pt x="6564290" y="0"/>
                  </a:lnTo>
                  <a:cubicBezTo>
                    <a:pt x="6607621" y="0"/>
                    <a:pt x="6642705" y="36068"/>
                    <a:pt x="6642705" y="80518"/>
                  </a:cubicBezTo>
                  <a:lnTo>
                    <a:pt x="6642705" y="2122932"/>
                  </a:lnTo>
                  <a:cubicBezTo>
                    <a:pt x="6642705" y="2167382"/>
                    <a:pt x="6607621" y="2203450"/>
                    <a:pt x="6564290" y="2203450"/>
                  </a:cubicBezTo>
                  <a:lnTo>
                    <a:pt x="78416" y="2203450"/>
                  </a:lnTo>
                  <a:cubicBezTo>
                    <a:pt x="35084" y="2203450"/>
                    <a:pt x="0" y="2167382"/>
                    <a:pt x="0" y="212293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55015" cy="2216150"/>
            </a:xfrm>
            <a:custGeom>
              <a:avLst/>
              <a:gdLst/>
              <a:ahLst/>
              <a:cxnLst/>
              <a:rect l="l" t="t" r="r" b="b"/>
              <a:pathLst>
                <a:path w="6655015" h="2216150">
                  <a:moveTo>
                    <a:pt x="0" y="86868"/>
                  </a:moveTo>
                  <a:cubicBezTo>
                    <a:pt x="0" y="38862"/>
                    <a:pt x="37915" y="0"/>
                    <a:pt x="84571" y="0"/>
                  </a:cubicBezTo>
                  <a:lnTo>
                    <a:pt x="6570445" y="0"/>
                  </a:lnTo>
                  <a:lnTo>
                    <a:pt x="6570445" y="6350"/>
                  </a:lnTo>
                  <a:lnTo>
                    <a:pt x="6570445" y="0"/>
                  </a:lnTo>
                  <a:cubicBezTo>
                    <a:pt x="6617100" y="0"/>
                    <a:pt x="6655015" y="38862"/>
                    <a:pt x="6655015" y="86868"/>
                  </a:cubicBezTo>
                  <a:lnTo>
                    <a:pt x="6648860" y="86868"/>
                  </a:lnTo>
                  <a:lnTo>
                    <a:pt x="6655015" y="86868"/>
                  </a:lnTo>
                  <a:lnTo>
                    <a:pt x="6655015" y="2129282"/>
                  </a:lnTo>
                  <a:lnTo>
                    <a:pt x="6648860" y="2129282"/>
                  </a:lnTo>
                  <a:lnTo>
                    <a:pt x="6655015" y="2129282"/>
                  </a:lnTo>
                  <a:cubicBezTo>
                    <a:pt x="6655015" y="2177288"/>
                    <a:pt x="6617100" y="2216150"/>
                    <a:pt x="6570445" y="2216150"/>
                  </a:cubicBezTo>
                  <a:lnTo>
                    <a:pt x="6570445" y="2209800"/>
                  </a:lnTo>
                  <a:lnTo>
                    <a:pt x="6570445" y="2216150"/>
                  </a:lnTo>
                  <a:lnTo>
                    <a:pt x="84571" y="2216150"/>
                  </a:lnTo>
                  <a:lnTo>
                    <a:pt x="84571" y="2209800"/>
                  </a:lnTo>
                  <a:lnTo>
                    <a:pt x="84571" y="2216150"/>
                  </a:lnTo>
                  <a:cubicBezTo>
                    <a:pt x="37915" y="2216150"/>
                    <a:pt x="0" y="2177288"/>
                    <a:pt x="0" y="2129282"/>
                  </a:cubicBezTo>
                  <a:lnTo>
                    <a:pt x="0" y="86868"/>
                  </a:lnTo>
                  <a:lnTo>
                    <a:pt x="6155" y="86868"/>
                  </a:lnTo>
                  <a:lnTo>
                    <a:pt x="0" y="86868"/>
                  </a:lnTo>
                  <a:moveTo>
                    <a:pt x="12310" y="86868"/>
                  </a:moveTo>
                  <a:lnTo>
                    <a:pt x="12310" y="2129282"/>
                  </a:lnTo>
                  <a:lnTo>
                    <a:pt x="6155" y="2129282"/>
                  </a:lnTo>
                  <a:lnTo>
                    <a:pt x="12310" y="2129282"/>
                  </a:lnTo>
                  <a:cubicBezTo>
                    <a:pt x="12310" y="2170176"/>
                    <a:pt x="44563" y="2203450"/>
                    <a:pt x="84571" y="2203450"/>
                  </a:cubicBezTo>
                  <a:lnTo>
                    <a:pt x="6570445" y="2203450"/>
                  </a:lnTo>
                  <a:cubicBezTo>
                    <a:pt x="6610329" y="2203450"/>
                    <a:pt x="6642705" y="2170176"/>
                    <a:pt x="6642705" y="2129282"/>
                  </a:cubicBezTo>
                  <a:lnTo>
                    <a:pt x="6642705" y="86868"/>
                  </a:lnTo>
                  <a:cubicBezTo>
                    <a:pt x="6642705" y="45974"/>
                    <a:pt x="6610452" y="12700"/>
                    <a:pt x="6570445" y="12700"/>
                  </a:cubicBezTo>
                  <a:lnTo>
                    <a:pt x="84571" y="12700"/>
                  </a:lnTo>
                  <a:lnTo>
                    <a:pt x="84571" y="6350"/>
                  </a:lnTo>
                  <a:lnTo>
                    <a:pt x="84571" y="12700"/>
                  </a:lnTo>
                  <a:cubicBezTo>
                    <a:pt x="44563" y="12700"/>
                    <a:pt x="12310" y="45974"/>
                    <a:pt x="12310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940181" y="2832049"/>
            <a:ext cx="431454" cy="431454"/>
            <a:chOff x="0" y="0"/>
            <a:chExt cx="575272" cy="5752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6058795" y="2950664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80" r="-238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98577" y="4470349"/>
            <a:ext cx="8645423" cy="1432169"/>
            <a:chOff x="0" y="0"/>
            <a:chExt cx="11527231" cy="1909559"/>
          </a:xfrm>
        </p:grpSpPr>
        <p:sp>
          <p:nvSpPr>
            <p:cNvPr id="16" name="Freeform 16"/>
            <p:cNvSpPr/>
            <p:nvPr/>
          </p:nvSpPr>
          <p:spPr>
            <a:xfrm>
              <a:off x="5262" y="6350"/>
              <a:ext cx="11516687" cy="1896872"/>
            </a:xfrm>
            <a:custGeom>
              <a:avLst/>
              <a:gdLst/>
              <a:ahLst/>
              <a:cxnLst/>
              <a:rect l="l" t="t" r="r" b="b"/>
              <a:pathLst>
                <a:path w="11516687" h="1896872">
                  <a:moveTo>
                    <a:pt x="0" y="80518"/>
                  </a:moveTo>
                  <a:cubicBezTo>
                    <a:pt x="0" y="36068"/>
                    <a:pt x="30099" y="0"/>
                    <a:pt x="67144" y="0"/>
                  </a:cubicBezTo>
                  <a:lnTo>
                    <a:pt x="11449543" y="0"/>
                  </a:lnTo>
                  <a:cubicBezTo>
                    <a:pt x="11486588" y="0"/>
                    <a:pt x="11516687" y="36068"/>
                    <a:pt x="11516687" y="80518"/>
                  </a:cubicBezTo>
                  <a:lnTo>
                    <a:pt x="11516687" y="1816354"/>
                  </a:lnTo>
                  <a:cubicBezTo>
                    <a:pt x="11516687" y="1860804"/>
                    <a:pt x="11486588" y="1896872"/>
                    <a:pt x="11449543" y="1896872"/>
                  </a:cubicBezTo>
                  <a:lnTo>
                    <a:pt x="67144" y="1896872"/>
                  </a:lnTo>
                  <a:cubicBezTo>
                    <a:pt x="30099" y="1896872"/>
                    <a:pt x="0" y="1860804"/>
                    <a:pt x="0" y="1816354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527211" cy="1909572"/>
            </a:xfrm>
            <a:custGeom>
              <a:avLst/>
              <a:gdLst/>
              <a:ahLst/>
              <a:cxnLst/>
              <a:rect l="l" t="t" r="r" b="b"/>
              <a:pathLst>
                <a:path w="11527211" h="1909572">
                  <a:moveTo>
                    <a:pt x="0" y="86868"/>
                  </a:moveTo>
                  <a:cubicBezTo>
                    <a:pt x="0" y="38862"/>
                    <a:pt x="32414" y="0"/>
                    <a:pt x="72406" y="0"/>
                  </a:cubicBezTo>
                  <a:lnTo>
                    <a:pt x="11454805" y="0"/>
                  </a:lnTo>
                  <a:lnTo>
                    <a:pt x="11454805" y="6350"/>
                  </a:lnTo>
                  <a:lnTo>
                    <a:pt x="11454805" y="0"/>
                  </a:lnTo>
                  <a:cubicBezTo>
                    <a:pt x="11494797" y="0"/>
                    <a:pt x="11527211" y="38862"/>
                    <a:pt x="11527211" y="86868"/>
                  </a:cubicBezTo>
                  <a:lnTo>
                    <a:pt x="11521949" y="86868"/>
                  </a:lnTo>
                  <a:lnTo>
                    <a:pt x="11527211" y="86868"/>
                  </a:lnTo>
                  <a:lnTo>
                    <a:pt x="11527211" y="1822704"/>
                  </a:lnTo>
                  <a:lnTo>
                    <a:pt x="11521949" y="1822704"/>
                  </a:lnTo>
                  <a:lnTo>
                    <a:pt x="11527211" y="1822704"/>
                  </a:lnTo>
                  <a:cubicBezTo>
                    <a:pt x="11527211" y="1870710"/>
                    <a:pt x="11494797" y="1909572"/>
                    <a:pt x="11454805" y="1909572"/>
                  </a:cubicBezTo>
                  <a:lnTo>
                    <a:pt x="11454805" y="1903222"/>
                  </a:lnTo>
                  <a:lnTo>
                    <a:pt x="11454805" y="1909572"/>
                  </a:lnTo>
                  <a:lnTo>
                    <a:pt x="72406" y="1909572"/>
                  </a:lnTo>
                  <a:lnTo>
                    <a:pt x="72406" y="1903222"/>
                  </a:lnTo>
                  <a:lnTo>
                    <a:pt x="72406" y="1909572"/>
                  </a:lnTo>
                  <a:cubicBezTo>
                    <a:pt x="32414" y="1909572"/>
                    <a:pt x="0" y="1870710"/>
                    <a:pt x="0" y="1822704"/>
                  </a:cubicBezTo>
                  <a:lnTo>
                    <a:pt x="0" y="86868"/>
                  </a:lnTo>
                  <a:lnTo>
                    <a:pt x="5262" y="86868"/>
                  </a:lnTo>
                  <a:lnTo>
                    <a:pt x="0" y="86868"/>
                  </a:lnTo>
                  <a:moveTo>
                    <a:pt x="10524" y="86868"/>
                  </a:moveTo>
                  <a:lnTo>
                    <a:pt x="10524" y="1822704"/>
                  </a:lnTo>
                  <a:lnTo>
                    <a:pt x="5262" y="1822704"/>
                  </a:lnTo>
                  <a:lnTo>
                    <a:pt x="10524" y="1822704"/>
                  </a:lnTo>
                  <a:cubicBezTo>
                    <a:pt x="10524" y="1863598"/>
                    <a:pt x="38203" y="1896872"/>
                    <a:pt x="72406" y="1896872"/>
                  </a:cubicBezTo>
                  <a:lnTo>
                    <a:pt x="11454805" y="1896872"/>
                  </a:lnTo>
                  <a:cubicBezTo>
                    <a:pt x="11489008" y="1896872"/>
                    <a:pt x="11516687" y="1863598"/>
                    <a:pt x="11516687" y="1822704"/>
                  </a:cubicBezTo>
                  <a:lnTo>
                    <a:pt x="11516687" y="86868"/>
                  </a:lnTo>
                  <a:cubicBezTo>
                    <a:pt x="11516687" y="45974"/>
                    <a:pt x="11489008" y="12700"/>
                    <a:pt x="11454805" y="12700"/>
                  </a:cubicBezTo>
                  <a:lnTo>
                    <a:pt x="72406" y="12700"/>
                  </a:lnTo>
                  <a:lnTo>
                    <a:pt x="72406" y="6350"/>
                  </a:lnTo>
                  <a:lnTo>
                    <a:pt x="72406" y="12700"/>
                  </a:lnTo>
                  <a:cubicBezTo>
                    <a:pt x="38203" y="12700"/>
                    <a:pt x="10524" y="45974"/>
                    <a:pt x="10524" y="8686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56634" y="4628407"/>
            <a:ext cx="431454" cy="431454"/>
            <a:chOff x="0" y="0"/>
            <a:chExt cx="575272" cy="5752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310" cy="575310"/>
            </a:xfrm>
            <a:custGeom>
              <a:avLst/>
              <a:gdLst/>
              <a:ahLst/>
              <a:cxnLst/>
              <a:rect l="l" t="t" r="r" b="b"/>
              <a:pathLst>
                <a:path w="575310" h="575310">
                  <a:moveTo>
                    <a:pt x="0" y="287655"/>
                  </a:moveTo>
                  <a:cubicBezTo>
                    <a:pt x="0" y="128778"/>
                    <a:pt x="128778" y="0"/>
                    <a:pt x="287655" y="0"/>
                  </a:cubicBezTo>
                  <a:cubicBezTo>
                    <a:pt x="446532" y="0"/>
                    <a:pt x="575310" y="128778"/>
                    <a:pt x="575310" y="287655"/>
                  </a:cubicBezTo>
                  <a:cubicBezTo>
                    <a:pt x="575310" y="446532"/>
                    <a:pt x="446532" y="575310"/>
                    <a:pt x="287655" y="575310"/>
                  </a:cubicBezTo>
                  <a:cubicBezTo>
                    <a:pt x="128778" y="575310"/>
                    <a:pt x="0" y="446532"/>
                    <a:pt x="0" y="2876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75249" y="4747022"/>
            <a:ext cx="194072" cy="194072"/>
          </a:xfrm>
          <a:custGeom>
            <a:avLst/>
            <a:gdLst/>
            <a:ahLst/>
            <a:cxnLst/>
            <a:rect l="l" t="t" r="r" b="b"/>
            <a:pathLst>
              <a:path w="194072" h="194072">
                <a:moveTo>
                  <a:pt x="0" y="0"/>
                </a:moveTo>
                <a:lnTo>
                  <a:pt x="194072" y="0"/>
                </a:lnTo>
                <a:lnTo>
                  <a:pt x="19407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0" b="-2380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503339" y="1087162"/>
            <a:ext cx="9301460" cy="45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30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MAU TAHU LEBIH SERIUS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03339" y="2032183"/>
            <a:ext cx="6353876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Website Resmi Perusahaan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1825" y="2822524"/>
            <a:ext cx="424800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Legalitas &amp; Struktur Perusahaan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6634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gambaran transparan mengenai kepemilikan dan tata kelola perusahaan.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562269" y="2847938"/>
            <a:ext cx="4369154" cy="65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Stabil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40181" y="3661019"/>
            <a:ext cx="4833195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Mencerminkan citra perusahaan yang kredibel dan memiliki fondasi yang kuat.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1825" y="4758686"/>
            <a:ext cx="7588002" cy="32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Menjawab Pertanyaan "Ini Perusahaan Beneran atau Tidak?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56634" y="5134029"/>
            <a:ext cx="8313836" cy="64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Meyakinkan calon staff bahwa mereka berinteraksi dengan entitas bisnis yang sah dan terverifikasi.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03339" y="6113413"/>
            <a:ext cx="1325461" cy="312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03339" y="654158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Menghilangkan keraguan dasar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3339" y="682183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organisasi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06538" y="7308862"/>
            <a:ext cx="3379662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3339" y="775275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3339" y="8032994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target atau tekanan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3339" y="8313239"/>
            <a:ext cx="10423322" cy="3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683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menjual mimpi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3339" y="8959246"/>
            <a:ext cx="10423322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Website memastikan 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'tempatnya',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bukan</a:t>
            </a:r>
            <a:r>
              <a:rPr lang="en-US" sz="2024" b="1" i="1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'hasilnya'</a:t>
            </a: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.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08F8C95-5967-7FE5-CB81-0DD23C324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40" y="1044178"/>
            <a:ext cx="4142115" cy="8823722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926661" y="879348"/>
            <a:ext cx="4655911" cy="9210264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D8D42F6E-486F-D483-C6E6-A8159C24C2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131" y="3438763"/>
            <a:ext cx="3041642" cy="6474274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4790638" y="3271678"/>
            <a:ext cx="3457966" cy="6840503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465809" y="3458023"/>
            <a:ext cx="10214372" cy="1330966"/>
            <a:chOff x="0" y="0"/>
            <a:chExt cx="13619162" cy="1774622"/>
          </a:xfrm>
        </p:grpSpPr>
        <p:sp>
          <p:nvSpPr>
            <p:cNvPr id="5" name="Freeform 5"/>
            <p:cNvSpPr/>
            <p:nvPr/>
          </p:nvSpPr>
          <p:spPr>
            <a:xfrm>
              <a:off x="12700" y="15746"/>
              <a:ext cx="13593826" cy="1743083"/>
            </a:xfrm>
            <a:custGeom>
              <a:avLst/>
              <a:gdLst/>
              <a:ahLst/>
              <a:cxnLst/>
              <a:rect l="l" t="t" r="r" b="b"/>
              <a:pathLst>
                <a:path w="13593826" h="1743083">
                  <a:moveTo>
                    <a:pt x="0" y="151162"/>
                  </a:moveTo>
                  <a:cubicBezTo>
                    <a:pt x="0" y="67708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7708"/>
                    <a:pt x="13593826" y="151162"/>
                  </a:cubicBezTo>
                  <a:lnTo>
                    <a:pt x="13593826" y="1591921"/>
                  </a:lnTo>
                  <a:cubicBezTo>
                    <a:pt x="13593826" y="1675375"/>
                    <a:pt x="13538327" y="1743083"/>
                    <a:pt x="13469874" y="1743083"/>
                  </a:cubicBezTo>
                  <a:lnTo>
                    <a:pt x="123952" y="1743083"/>
                  </a:lnTo>
                  <a:cubicBezTo>
                    <a:pt x="55499" y="1743083"/>
                    <a:pt x="0" y="1675375"/>
                    <a:pt x="0" y="159192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3619226" cy="1774575"/>
            </a:xfrm>
            <a:custGeom>
              <a:avLst/>
              <a:gdLst/>
              <a:ahLst/>
              <a:cxnLst/>
              <a:rect l="l" t="t" r="r" b="b"/>
              <a:pathLst>
                <a:path w="13619226" h="1774575">
                  <a:moveTo>
                    <a:pt x="0" y="166908"/>
                  </a:moveTo>
                  <a:cubicBezTo>
                    <a:pt x="0" y="74479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5746"/>
                  </a:lnTo>
                  <a:lnTo>
                    <a:pt x="13482574" y="0"/>
                  </a:lnTo>
                  <a:cubicBezTo>
                    <a:pt x="13557758" y="0"/>
                    <a:pt x="13619226" y="74479"/>
                    <a:pt x="13619226" y="166908"/>
                  </a:cubicBezTo>
                  <a:lnTo>
                    <a:pt x="13606526" y="166908"/>
                  </a:lnTo>
                  <a:lnTo>
                    <a:pt x="13619226" y="166908"/>
                  </a:lnTo>
                  <a:lnTo>
                    <a:pt x="13619226" y="1607667"/>
                  </a:lnTo>
                  <a:lnTo>
                    <a:pt x="13606526" y="1607667"/>
                  </a:lnTo>
                  <a:lnTo>
                    <a:pt x="13619226" y="1607667"/>
                  </a:lnTo>
                  <a:cubicBezTo>
                    <a:pt x="13619226" y="1700096"/>
                    <a:pt x="13557886" y="1774575"/>
                    <a:pt x="13482574" y="1774575"/>
                  </a:cubicBezTo>
                  <a:lnTo>
                    <a:pt x="13482574" y="1758829"/>
                  </a:lnTo>
                  <a:lnTo>
                    <a:pt x="13482574" y="1774575"/>
                  </a:lnTo>
                  <a:lnTo>
                    <a:pt x="136652" y="1774575"/>
                  </a:lnTo>
                  <a:lnTo>
                    <a:pt x="136652" y="1758829"/>
                  </a:lnTo>
                  <a:lnTo>
                    <a:pt x="136652" y="1774575"/>
                  </a:lnTo>
                  <a:cubicBezTo>
                    <a:pt x="61341" y="1774574"/>
                    <a:pt x="0" y="1700096"/>
                    <a:pt x="0" y="1607667"/>
                  </a:cubicBezTo>
                  <a:lnTo>
                    <a:pt x="0" y="166908"/>
                  </a:lnTo>
                  <a:lnTo>
                    <a:pt x="12700" y="166908"/>
                  </a:lnTo>
                  <a:lnTo>
                    <a:pt x="0" y="166908"/>
                  </a:lnTo>
                  <a:moveTo>
                    <a:pt x="25400" y="166908"/>
                  </a:moveTo>
                  <a:lnTo>
                    <a:pt x="25400" y="1607667"/>
                  </a:lnTo>
                  <a:lnTo>
                    <a:pt x="12700" y="1607667"/>
                  </a:lnTo>
                  <a:lnTo>
                    <a:pt x="25400" y="1607667"/>
                  </a:lnTo>
                  <a:cubicBezTo>
                    <a:pt x="25400" y="1682146"/>
                    <a:pt x="74930" y="1743083"/>
                    <a:pt x="136652" y="1743083"/>
                  </a:cubicBezTo>
                  <a:lnTo>
                    <a:pt x="13482574" y="1743083"/>
                  </a:lnTo>
                  <a:cubicBezTo>
                    <a:pt x="13544169" y="1743083"/>
                    <a:pt x="13593826" y="1682146"/>
                    <a:pt x="13593826" y="1607667"/>
                  </a:cubicBezTo>
                  <a:lnTo>
                    <a:pt x="13593826" y="166908"/>
                  </a:lnTo>
                  <a:cubicBezTo>
                    <a:pt x="13593826" y="92429"/>
                    <a:pt x="13544296" y="31492"/>
                    <a:pt x="13482574" y="31492"/>
                  </a:cubicBezTo>
                  <a:lnTo>
                    <a:pt x="136652" y="31492"/>
                  </a:lnTo>
                  <a:lnTo>
                    <a:pt x="136652" y="15746"/>
                  </a:lnTo>
                  <a:lnTo>
                    <a:pt x="136652" y="31492"/>
                  </a:lnTo>
                  <a:cubicBezTo>
                    <a:pt x="74930" y="31492"/>
                    <a:pt x="25400" y="92429"/>
                    <a:pt x="25400" y="1669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456284" y="3467548"/>
            <a:ext cx="76200" cy="1054446"/>
            <a:chOff x="0" y="0"/>
            <a:chExt cx="101600" cy="1405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484859" y="4943770"/>
            <a:ext cx="10214372" cy="1238845"/>
            <a:chOff x="0" y="0"/>
            <a:chExt cx="13619162" cy="1651794"/>
          </a:xfrm>
        </p:grpSpPr>
        <p:sp>
          <p:nvSpPr>
            <p:cNvPr id="10" name="Freeform 10"/>
            <p:cNvSpPr/>
            <p:nvPr/>
          </p:nvSpPr>
          <p:spPr>
            <a:xfrm>
              <a:off x="12700" y="14656"/>
              <a:ext cx="13593826" cy="1622438"/>
            </a:xfrm>
            <a:custGeom>
              <a:avLst/>
              <a:gdLst/>
              <a:ahLst/>
              <a:cxnLst/>
              <a:rect l="l" t="t" r="r" b="b"/>
              <a:pathLst>
                <a:path w="13593826" h="1622438">
                  <a:moveTo>
                    <a:pt x="0" y="140699"/>
                  </a:moveTo>
                  <a:cubicBezTo>
                    <a:pt x="0" y="63022"/>
                    <a:pt x="55499" y="0"/>
                    <a:pt x="123952" y="0"/>
                  </a:cubicBezTo>
                  <a:lnTo>
                    <a:pt x="13469874" y="0"/>
                  </a:lnTo>
                  <a:cubicBezTo>
                    <a:pt x="13538327" y="0"/>
                    <a:pt x="13593826" y="63022"/>
                    <a:pt x="13593826" y="140699"/>
                  </a:cubicBezTo>
                  <a:lnTo>
                    <a:pt x="13593826" y="1481738"/>
                  </a:lnTo>
                  <a:cubicBezTo>
                    <a:pt x="13593826" y="1559416"/>
                    <a:pt x="13538327" y="1622438"/>
                    <a:pt x="13469874" y="1622438"/>
                  </a:cubicBezTo>
                  <a:lnTo>
                    <a:pt x="123952" y="1622438"/>
                  </a:lnTo>
                  <a:cubicBezTo>
                    <a:pt x="55499" y="1622438"/>
                    <a:pt x="0" y="1559416"/>
                    <a:pt x="0" y="148173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3619226" cy="1651750"/>
            </a:xfrm>
            <a:custGeom>
              <a:avLst/>
              <a:gdLst/>
              <a:ahLst/>
              <a:cxnLst/>
              <a:rect l="l" t="t" r="r" b="b"/>
              <a:pathLst>
                <a:path w="13619226" h="1651750">
                  <a:moveTo>
                    <a:pt x="0" y="155355"/>
                  </a:moveTo>
                  <a:cubicBezTo>
                    <a:pt x="0" y="69324"/>
                    <a:pt x="61341" y="0"/>
                    <a:pt x="136652" y="0"/>
                  </a:cubicBezTo>
                  <a:lnTo>
                    <a:pt x="13482574" y="0"/>
                  </a:lnTo>
                  <a:lnTo>
                    <a:pt x="13482574" y="14656"/>
                  </a:lnTo>
                  <a:lnTo>
                    <a:pt x="13482574" y="0"/>
                  </a:lnTo>
                  <a:cubicBezTo>
                    <a:pt x="13557758" y="0"/>
                    <a:pt x="13619226" y="69324"/>
                    <a:pt x="13619226" y="155355"/>
                  </a:cubicBezTo>
                  <a:lnTo>
                    <a:pt x="13606526" y="155355"/>
                  </a:lnTo>
                  <a:lnTo>
                    <a:pt x="13619226" y="155355"/>
                  </a:lnTo>
                  <a:lnTo>
                    <a:pt x="13619226" y="1496394"/>
                  </a:lnTo>
                  <a:lnTo>
                    <a:pt x="13606526" y="1496394"/>
                  </a:lnTo>
                  <a:lnTo>
                    <a:pt x="13619226" y="1496394"/>
                  </a:lnTo>
                  <a:cubicBezTo>
                    <a:pt x="13619226" y="1582426"/>
                    <a:pt x="13557886" y="1651750"/>
                    <a:pt x="13482574" y="1651750"/>
                  </a:cubicBezTo>
                  <a:lnTo>
                    <a:pt x="13482574" y="1637094"/>
                  </a:lnTo>
                  <a:lnTo>
                    <a:pt x="13482574" y="1651750"/>
                  </a:lnTo>
                  <a:lnTo>
                    <a:pt x="136652" y="1651750"/>
                  </a:lnTo>
                  <a:lnTo>
                    <a:pt x="136652" y="1637094"/>
                  </a:lnTo>
                  <a:lnTo>
                    <a:pt x="136652" y="1651750"/>
                  </a:lnTo>
                  <a:cubicBezTo>
                    <a:pt x="61341" y="1651750"/>
                    <a:pt x="0" y="1582426"/>
                    <a:pt x="0" y="1496394"/>
                  </a:cubicBezTo>
                  <a:lnTo>
                    <a:pt x="0" y="155355"/>
                  </a:lnTo>
                  <a:lnTo>
                    <a:pt x="12700" y="155355"/>
                  </a:lnTo>
                  <a:lnTo>
                    <a:pt x="0" y="155355"/>
                  </a:lnTo>
                  <a:moveTo>
                    <a:pt x="25400" y="155355"/>
                  </a:moveTo>
                  <a:lnTo>
                    <a:pt x="25400" y="1496394"/>
                  </a:lnTo>
                  <a:lnTo>
                    <a:pt x="12700" y="1496394"/>
                  </a:lnTo>
                  <a:lnTo>
                    <a:pt x="25400" y="1496394"/>
                  </a:lnTo>
                  <a:cubicBezTo>
                    <a:pt x="25400" y="1565718"/>
                    <a:pt x="74930" y="1622437"/>
                    <a:pt x="136652" y="1622437"/>
                  </a:cubicBezTo>
                  <a:lnTo>
                    <a:pt x="13482574" y="1622437"/>
                  </a:lnTo>
                  <a:cubicBezTo>
                    <a:pt x="13544169" y="1622437"/>
                    <a:pt x="13593826" y="1565718"/>
                    <a:pt x="13593826" y="1496394"/>
                  </a:cubicBezTo>
                  <a:lnTo>
                    <a:pt x="13593826" y="155355"/>
                  </a:lnTo>
                  <a:cubicBezTo>
                    <a:pt x="13593826" y="86032"/>
                    <a:pt x="13544296" y="29312"/>
                    <a:pt x="13482574" y="29312"/>
                  </a:cubicBezTo>
                  <a:lnTo>
                    <a:pt x="136652" y="29312"/>
                  </a:lnTo>
                  <a:lnTo>
                    <a:pt x="136652" y="14656"/>
                  </a:lnTo>
                  <a:lnTo>
                    <a:pt x="136652" y="29312"/>
                  </a:lnTo>
                  <a:cubicBezTo>
                    <a:pt x="74930" y="29312"/>
                    <a:pt x="25400" y="86032"/>
                    <a:pt x="25400" y="15535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7475334" y="4962820"/>
            <a:ext cx="76200" cy="1054446"/>
            <a:chOff x="0" y="0"/>
            <a:chExt cx="101600" cy="140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600" cy="1405890"/>
            </a:xfrm>
            <a:custGeom>
              <a:avLst/>
              <a:gdLst/>
              <a:ahLst/>
              <a:cxnLst/>
              <a:rect l="l" t="t" r="r" b="b"/>
              <a:pathLst>
                <a:path w="101600" h="140589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55090"/>
                  </a:lnTo>
                  <a:cubicBezTo>
                    <a:pt x="101600" y="1383157"/>
                    <a:pt x="78867" y="1405890"/>
                    <a:pt x="50800" y="1405890"/>
                  </a:cubicBezTo>
                  <a:cubicBezTo>
                    <a:pt x="22733" y="1405890"/>
                    <a:pt x="0" y="1383157"/>
                    <a:pt x="0" y="13550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68684" y="715384"/>
            <a:ext cx="3609635" cy="7142283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429000" y="1820313"/>
            <a:ext cx="3827259" cy="7572890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44" r="-44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456284" y="1228100"/>
            <a:ext cx="10831716" cy="40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INGIN PAHAM DUNIA PASAR &amp; RISIKONYA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94384" y="2124489"/>
            <a:ext cx="7593216" cy="351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3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NM – Newsmaker dan NM Ai.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56284" y="2759660"/>
            <a:ext cx="10195322" cy="39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1"/>
              </a:lnSpc>
            </a:pPr>
            <a:r>
              <a:rPr lang="en-US" sz="20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Jelaskan kenapa NM &amp; NM Ai dipakai: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27899" y="3653428"/>
            <a:ext cx="1873301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Newsmaker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27899" y="3977726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 gambaran dunia ekonomi &amp; pasar, menunjukkan bahwa pekerjaan ini butuh pemahaman bukan instan.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27899" y="5055689"/>
            <a:ext cx="1146567" cy="32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NM Ai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27899" y="5373354"/>
            <a:ext cx="9747352" cy="6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risiko secara objektif, membantu calon staff berpikir rasional, menghindari ekspektasi keliru sejak awal.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51534" y="6344541"/>
            <a:ext cx="264586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32484" y="6725560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&amp; penyelarasan ekspektasi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51534" y="7085114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Menyaring yang tidak siap secara mental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51534" y="7673269"/>
            <a:ext cx="3203524" cy="3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75334" y="8031366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mendorong keputusan cepat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475334" y="8375152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mengecilkan risiko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475334" y="8718947"/>
            <a:ext cx="10195322" cy="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823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mengiming-imingi hasil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85725" y="0"/>
            <a:ext cx="18373725" cy="1033522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969240" y="3272876"/>
            <a:ext cx="10349359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33ABC-EB28-8EF1-D8E6-B17A5EA99AB2}"/>
              </a:ext>
            </a:extLst>
          </p:cNvPr>
          <p:cNvSpPr txBox="1"/>
          <p:nvPr/>
        </p:nvSpPr>
        <p:spPr>
          <a:xfrm>
            <a:off x="949375" y="5135880"/>
            <a:ext cx="16303523" cy="56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Sistem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Terintegrasi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Pertumbuhan</a:t>
            </a:r>
            <a:r>
              <a:rPr lang="en-US" sz="28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Berkelanjutan</a:t>
            </a:r>
            <a:endParaRPr lang="en-US" sz="28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7349280" y="2597944"/>
            <a:ext cx="5157635" cy="1860347"/>
            <a:chOff x="0" y="0"/>
            <a:chExt cx="6876847" cy="2480462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505252" y="2753916"/>
            <a:ext cx="425206" cy="425206"/>
            <a:chOff x="0" y="0"/>
            <a:chExt cx="566941" cy="566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7622229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639084" y="2597944"/>
            <a:ext cx="5157635" cy="1860347"/>
            <a:chOff x="0" y="0"/>
            <a:chExt cx="6876847" cy="248046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864097" cy="2467737"/>
            </a:xfrm>
            <a:custGeom>
              <a:avLst/>
              <a:gdLst/>
              <a:ahLst/>
              <a:cxnLst/>
              <a:rect l="l" t="t" r="r" b="b"/>
              <a:pathLst>
                <a:path w="6864097" h="2467737">
                  <a:moveTo>
                    <a:pt x="0" y="79375"/>
                  </a:moveTo>
                  <a:cubicBezTo>
                    <a:pt x="0" y="35560"/>
                    <a:pt x="35687" y="0"/>
                    <a:pt x="79629" y="0"/>
                  </a:cubicBezTo>
                  <a:lnTo>
                    <a:pt x="6784467" y="0"/>
                  </a:lnTo>
                  <a:cubicBezTo>
                    <a:pt x="6828410" y="0"/>
                    <a:pt x="6864097" y="35560"/>
                    <a:pt x="6864097" y="79375"/>
                  </a:cubicBezTo>
                  <a:lnTo>
                    <a:pt x="6864097" y="2388362"/>
                  </a:lnTo>
                  <a:cubicBezTo>
                    <a:pt x="6864097" y="2432177"/>
                    <a:pt x="6828410" y="2467737"/>
                    <a:pt x="6784467" y="2467737"/>
                  </a:cubicBezTo>
                  <a:lnTo>
                    <a:pt x="79629" y="2467737"/>
                  </a:lnTo>
                  <a:cubicBezTo>
                    <a:pt x="35687" y="2467737"/>
                    <a:pt x="0" y="2432177"/>
                    <a:pt x="0" y="238836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76797" cy="2480437"/>
            </a:xfrm>
            <a:custGeom>
              <a:avLst/>
              <a:gdLst/>
              <a:ahLst/>
              <a:cxnLst/>
              <a:rect l="l" t="t" r="r" b="b"/>
              <a:pathLst>
                <a:path w="6876797" h="2480437">
                  <a:moveTo>
                    <a:pt x="0" y="85725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6790817" y="0"/>
                  </a:lnTo>
                  <a:lnTo>
                    <a:pt x="6790817" y="6350"/>
                  </a:lnTo>
                  <a:lnTo>
                    <a:pt x="6790817" y="0"/>
                  </a:lnTo>
                  <a:cubicBezTo>
                    <a:pt x="6838315" y="0"/>
                    <a:pt x="6876797" y="38354"/>
                    <a:pt x="6876797" y="85725"/>
                  </a:cubicBezTo>
                  <a:lnTo>
                    <a:pt x="6870447" y="85725"/>
                  </a:lnTo>
                  <a:lnTo>
                    <a:pt x="6876797" y="85725"/>
                  </a:lnTo>
                  <a:lnTo>
                    <a:pt x="6876797" y="2394712"/>
                  </a:lnTo>
                  <a:lnTo>
                    <a:pt x="6870447" y="2394712"/>
                  </a:lnTo>
                  <a:lnTo>
                    <a:pt x="6876797" y="2394712"/>
                  </a:lnTo>
                  <a:cubicBezTo>
                    <a:pt x="6876797" y="2442083"/>
                    <a:pt x="6838315" y="2480437"/>
                    <a:pt x="6790817" y="2480437"/>
                  </a:cubicBezTo>
                  <a:lnTo>
                    <a:pt x="6790817" y="2474087"/>
                  </a:lnTo>
                  <a:lnTo>
                    <a:pt x="6790817" y="2480437"/>
                  </a:lnTo>
                  <a:lnTo>
                    <a:pt x="85979" y="2480437"/>
                  </a:lnTo>
                  <a:lnTo>
                    <a:pt x="85979" y="2474087"/>
                  </a:lnTo>
                  <a:lnTo>
                    <a:pt x="85979" y="2480437"/>
                  </a:lnTo>
                  <a:cubicBezTo>
                    <a:pt x="38481" y="2480437"/>
                    <a:pt x="0" y="2442083"/>
                    <a:pt x="0" y="2394712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2394712"/>
                  </a:lnTo>
                  <a:lnTo>
                    <a:pt x="6350" y="2394712"/>
                  </a:lnTo>
                  <a:lnTo>
                    <a:pt x="12700" y="2394712"/>
                  </a:lnTo>
                  <a:cubicBezTo>
                    <a:pt x="12700" y="2434971"/>
                    <a:pt x="45466" y="2467737"/>
                    <a:pt x="85979" y="2467737"/>
                  </a:cubicBezTo>
                  <a:lnTo>
                    <a:pt x="6790817" y="2467737"/>
                  </a:lnTo>
                  <a:cubicBezTo>
                    <a:pt x="6831330" y="2467737"/>
                    <a:pt x="6864097" y="2434971"/>
                    <a:pt x="6864097" y="2394712"/>
                  </a:cubicBezTo>
                  <a:lnTo>
                    <a:pt x="6864097" y="85725"/>
                  </a:lnTo>
                  <a:cubicBezTo>
                    <a:pt x="6864097" y="45466"/>
                    <a:pt x="6831330" y="12700"/>
                    <a:pt x="6790817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795047" y="2753916"/>
            <a:ext cx="425206" cy="425206"/>
            <a:chOff x="0" y="0"/>
            <a:chExt cx="566941" cy="5669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2912033" y="2870892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1" r="-4761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354043" y="4715466"/>
            <a:ext cx="8561619" cy="1412081"/>
            <a:chOff x="0" y="0"/>
            <a:chExt cx="11415492" cy="1882775"/>
          </a:xfrm>
        </p:grpSpPr>
        <p:sp>
          <p:nvSpPr>
            <p:cNvPr id="16" name="Freeform 16"/>
            <p:cNvSpPr/>
            <p:nvPr/>
          </p:nvSpPr>
          <p:spPr>
            <a:xfrm>
              <a:off x="5204" y="6350"/>
              <a:ext cx="11405148" cy="1870075"/>
            </a:xfrm>
            <a:custGeom>
              <a:avLst/>
              <a:gdLst/>
              <a:ahLst/>
              <a:cxnLst/>
              <a:rect l="l" t="t" r="r" b="b"/>
              <a:pathLst>
                <a:path w="11405148" h="1870075">
                  <a:moveTo>
                    <a:pt x="0" y="79375"/>
                  </a:moveTo>
                  <a:cubicBezTo>
                    <a:pt x="0" y="35560"/>
                    <a:pt x="29245" y="0"/>
                    <a:pt x="65463" y="0"/>
                  </a:cubicBezTo>
                  <a:lnTo>
                    <a:pt x="11339684" y="0"/>
                  </a:lnTo>
                  <a:cubicBezTo>
                    <a:pt x="11375797" y="0"/>
                    <a:pt x="11405148" y="35560"/>
                    <a:pt x="11405148" y="79375"/>
                  </a:cubicBezTo>
                  <a:lnTo>
                    <a:pt x="11405148" y="1790700"/>
                  </a:lnTo>
                  <a:cubicBezTo>
                    <a:pt x="11405148" y="1834515"/>
                    <a:pt x="11375902" y="1870075"/>
                    <a:pt x="11339684" y="1870075"/>
                  </a:cubicBezTo>
                  <a:lnTo>
                    <a:pt x="65463" y="1870075"/>
                  </a:lnTo>
                  <a:cubicBezTo>
                    <a:pt x="29349" y="1870075"/>
                    <a:pt x="0" y="1834515"/>
                    <a:pt x="0" y="179070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415570" cy="1882775"/>
            </a:xfrm>
            <a:custGeom>
              <a:avLst/>
              <a:gdLst/>
              <a:ahLst/>
              <a:cxnLst/>
              <a:rect l="l" t="t" r="r" b="b"/>
              <a:pathLst>
                <a:path w="11415570" h="1882775">
                  <a:moveTo>
                    <a:pt x="0" y="85725"/>
                  </a:moveTo>
                  <a:cubicBezTo>
                    <a:pt x="0" y="38354"/>
                    <a:pt x="31639" y="0"/>
                    <a:pt x="70667" y="0"/>
                  </a:cubicBezTo>
                  <a:lnTo>
                    <a:pt x="11344888" y="0"/>
                  </a:lnTo>
                  <a:lnTo>
                    <a:pt x="11344888" y="6350"/>
                  </a:lnTo>
                  <a:lnTo>
                    <a:pt x="11344888" y="0"/>
                  </a:lnTo>
                  <a:cubicBezTo>
                    <a:pt x="11383916" y="0"/>
                    <a:pt x="11415570" y="38354"/>
                    <a:pt x="11415570" y="85725"/>
                  </a:cubicBezTo>
                  <a:lnTo>
                    <a:pt x="11410352" y="85725"/>
                  </a:lnTo>
                  <a:lnTo>
                    <a:pt x="11415570" y="85725"/>
                  </a:lnTo>
                  <a:lnTo>
                    <a:pt x="11415570" y="1797050"/>
                  </a:lnTo>
                  <a:lnTo>
                    <a:pt x="11410352" y="1797050"/>
                  </a:lnTo>
                  <a:lnTo>
                    <a:pt x="11415570" y="1797050"/>
                  </a:lnTo>
                  <a:cubicBezTo>
                    <a:pt x="11415570" y="1844421"/>
                    <a:pt x="11383916" y="1882775"/>
                    <a:pt x="11344888" y="1882775"/>
                  </a:cubicBezTo>
                  <a:lnTo>
                    <a:pt x="11344888" y="1876425"/>
                  </a:lnTo>
                  <a:lnTo>
                    <a:pt x="11344888" y="1882775"/>
                  </a:lnTo>
                  <a:lnTo>
                    <a:pt x="70667" y="1882775"/>
                  </a:lnTo>
                  <a:lnTo>
                    <a:pt x="70667" y="1876425"/>
                  </a:lnTo>
                  <a:lnTo>
                    <a:pt x="70667" y="1882775"/>
                  </a:lnTo>
                  <a:cubicBezTo>
                    <a:pt x="31639" y="1882775"/>
                    <a:pt x="0" y="1844421"/>
                    <a:pt x="0" y="1797050"/>
                  </a:cubicBezTo>
                  <a:lnTo>
                    <a:pt x="0" y="85725"/>
                  </a:lnTo>
                  <a:lnTo>
                    <a:pt x="5204" y="85725"/>
                  </a:lnTo>
                  <a:lnTo>
                    <a:pt x="0" y="85725"/>
                  </a:lnTo>
                  <a:moveTo>
                    <a:pt x="10408" y="85725"/>
                  </a:moveTo>
                  <a:lnTo>
                    <a:pt x="10408" y="1797050"/>
                  </a:lnTo>
                  <a:lnTo>
                    <a:pt x="5204" y="1797050"/>
                  </a:lnTo>
                  <a:lnTo>
                    <a:pt x="10408" y="1797050"/>
                  </a:lnTo>
                  <a:cubicBezTo>
                    <a:pt x="10408" y="1837309"/>
                    <a:pt x="37363" y="1870075"/>
                    <a:pt x="70667" y="1870075"/>
                  </a:cubicBezTo>
                  <a:lnTo>
                    <a:pt x="11344888" y="1870075"/>
                  </a:lnTo>
                  <a:cubicBezTo>
                    <a:pt x="11378192" y="1870075"/>
                    <a:pt x="11405148" y="1837309"/>
                    <a:pt x="11405148" y="1797050"/>
                  </a:cubicBezTo>
                  <a:lnTo>
                    <a:pt x="11405148" y="85725"/>
                  </a:lnTo>
                  <a:cubicBezTo>
                    <a:pt x="11405148" y="45466"/>
                    <a:pt x="11378192" y="12700"/>
                    <a:pt x="11344888" y="12700"/>
                  </a:cubicBezTo>
                  <a:lnTo>
                    <a:pt x="70667" y="12700"/>
                  </a:lnTo>
                  <a:lnTo>
                    <a:pt x="70667" y="6350"/>
                  </a:lnTo>
                  <a:lnTo>
                    <a:pt x="70667" y="12700"/>
                  </a:lnTo>
                  <a:cubicBezTo>
                    <a:pt x="37363" y="12700"/>
                    <a:pt x="10408" y="45466"/>
                    <a:pt x="10408" y="8572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510015" y="4890985"/>
            <a:ext cx="425206" cy="425206"/>
            <a:chOff x="0" y="0"/>
            <a:chExt cx="566941" cy="5669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626991" y="5010993"/>
            <a:ext cx="191243" cy="191243"/>
          </a:xfrm>
          <a:custGeom>
            <a:avLst/>
            <a:gdLst/>
            <a:ahLst/>
            <a:cxnLst/>
            <a:rect l="l" t="t" r="r" b="b"/>
            <a:pathLst>
              <a:path w="191243" h="191243">
                <a:moveTo>
                  <a:pt x="0" y="0"/>
                </a:moveTo>
                <a:lnTo>
                  <a:pt x="191243" y="0"/>
                </a:lnTo>
                <a:lnTo>
                  <a:pt x="191243" y="191243"/>
                </a:lnTo>
                <a:lnTo>
                  <a:pt x="0" y="191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64067" y="451148"/>
            <a:ext cx="2757378" cy="5455946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950" t="-2827" r="-9265" b="-287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3821520" y="828871"/>
            <a:ext cx="2651460" cy="5246370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22" b="-22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017660" y="4931418"/>
            <a:ext cx="2651460" cy="5246370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4146" t="-2613" r="-14845" b="-9019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54" name="TextBox 54"/>
          <p:cNvSpPr txBox="1"/>
          <p:nvPr/>
        </p:nvSpPr>
        <p:spPr>
          <a:xfrm>
            <a:off x="7354043" y="1176199"/>
            <a:ext cx="9867157" cy="47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CALON STAFF SIAP MASUK &amp; BELAJAR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349280" y="1977573"/>
            <a:ext cx="7772698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Edukasi, Pelatihan &amp; E-Book (PATD/PATL).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80250" y="2834321"/>
            <a:ext cx="3958679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Menandakan Komitmen Belajar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05624" y="3240336"/>
            <a:ext cx="4845691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keseriusan perusahaan dalam mendukung pengembangan individu.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372652" y="2789078"/>
            <a:ext cx="4419305" cy="62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Menyiapkan Sistem </a:t>
            </a:r>
          </a:p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Bukan Hanya Target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912033" y="3542145"/>
            <a:ext cx="4845691" cy="65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16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Membuktikan bahwa  berinvestasi pada proses dan dukungan, bukan sekadar menuntut hasil.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085012" y="4950019"/>
            <a:ext cx="703733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Memulai Pembentukan Mindset Etika dan Standar Kerja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510386" y="5287961"/>
            <a:ext cx="8209732" cy="70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calon staff menginternalisasi nilai-nilai dan profesionalisme yang diharapkan sejak awal.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354043" y="6400833"/>
            <a:ext cx="1544464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730182" y="6387846"/>
            <a:ext cx="418185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mindset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730182" y="6783078"/>
            <a:ext cx="4784447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Penyiapan dasar skill &amp; etika kerja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349280" y="7435486"/>
            <a:ext cx="3623520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732089" y="7855831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janji cepat sukses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732089" y="8199922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percepat tanpa kesiapan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730182" y="8571549"/>
            <a:ext cx="4179944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lepas tanpa pendampingan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349280" y="9071557"/>
            <a:ext cx="7773070" cy="83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062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Orang yang masuk karena paham, akan bertahan lebih lama daripada yang masuk karena janji.</a:t>
            </a:r>
          </a:p>
        </p:txBody>
      </p:sp>
      <p:sp>
        <p:nvSpPr>
          <p:cNvPr id="53" name="Freeform 53"/>
          <p:cNvSpPr/>
          <p:nvPr/>
        </p:nvSpPr>
        <p:spPr>
          <a:xfrm>
            <a:off x="3221445" y="6914972"/>
            <a:ext cx="3618166" cy="2037390"/>
          </a:xfrm>
          <a:custGeom>
            <a:avLst/>
            <a:gdLst/>
            <a:ahLst/>
            <a:cxnLst/>
            <a:rect l="l" t="t" r="r" b="b"/>
            <a:pathLst>
              <a:path w="24353521" h="13713466">
                <a:moveTo>
                  <a:pt x="24061420" y="833126"/>
                </a:moveTo>
                <a:lnTo>
                  <a:pt x="16941800" y="833126"/>
                </a:lnTo>
                <a:lnTo>
                  <a:pt x="15369539" y="292106"/>
                </a:lnTo>
                <a:lnTo>
                  <a:pt x="15367000" y="292106"/>
                </a:lnTo>
                <a:cubicBezTo>
                  <a:pt x="15367000" y="292106"/>
                  <a:pt x="8989060" y="292106"/>
                  <a:pt x="8989060" y="292106"/>
                </a:cubicBezTo>
                <a:lnTo>
                  <a:pt x="7414260" y="834396"/>
                </a:lnTo>
                <a:lnTo>
                  <a:pt x="293370" y="834396"/>
                </a:lnTo>
                <a:lnTo>
                  <a:pt x="293370" y="1891036"/>
                </a:lnTo>
                <a:lnTo>
                  <a:pt x="835660" y="2269496"/>
                </a:lnTo>
                <a:lnTo>
                  <a:pt x="835660" y="12881616"/>
                </a:lnTo>
                <a:lnTo>
                  <a:pt x="5826760" y="12881616"/>
                </a:lnTo>
                <a:lnTo>
                  <a:pt x="7399020" y="13422636"/>
                </a:lnTo>
                <a:lnTo>
                  <a:pt x="7401560" y="13422636"/>
                </a:lnTo>
                <a:cubicBezTo>
                  <a:pt x="7401560" y="13422636"/>
                  <a:pt x="22871430" y="13422636"/>
                  <a:pt x="22871430" y="13422636"/>
                </a:cubicBezTo>
                <a:lnTo>
                  <a:pt x="22999700" y="13294366"/>
                </a:lnTo>
                <a:cubicBezTo>
                  <a:pt x="23110189" y="13183875"/>
                  <a:pt x="23210520" y="13083545"/>
                  <a:pt x="23308309" y="12985756"/>
                </a:cubicBezTo>
                <a:lnTo>
                  <a:pt x="23521670" y="12773666"/>
                </a:lnTo>
                <a:lnTo>
                  <a:pt x="23521670" y="4206246"/>
                </a:lnTo>
                <a:lnTo>
                  <a:pt x="23436580" y="4065276"/>
                </a:lnTo>
                <a:lnTo>
                  <a:pt x="23436580" y="2613666"/>
                </a:lnTo>
                <a:lnTo>
                  <a:pt x="24063961" y="1677676"/>
                </a:lnTo>
                <a:lnTo>
                  <a:pt x="24063961" y="834396"/>
                </a:lnTo>
                <a:close/>
                <a:moveTo>
                  <a:pt x="24023320" y="1664976"/>
                </a:moveTo>
                <a:lnTo>
                  <a:pt x="23395939" y="2600966"/>
                </a:lnTo>
                <a:lnTo>
                  <a:pt x="23395939" y="4075436"/>
                </a:lnTo>
                <a:lnTo>
                  <a:pt x="23481030" y="4216406"/>
                </a:lnTo>
                <a:lnTo>
                  <a:pt x="23481030" y="12757156"/>
                </a:lnTo>
                <a:lnTo>
                  <a:pt x="23279100" y="12959086"/>
                </a:lnTo>
                <a:cubicBezTo>
                  <a:pt x="23181309" y="13056875"/>
                  <a:pt x="23080980" y="13157206"/>
                  <a:pt x="22970489" y="13267697"/>
                </a:cubicBezTo>
                <a:lnTo>
                  <a:pt x="22853650" y="13384536"/>
                </a:lnTo>
                <a:lnTo>
                  <a:pt x="7406640" y="13384536"/>
                </a:lnTo>
                <a:lnTo>
                  <a:pt x="5834380" y="12843516"/>
                </a:lnTo>
                <a:lnTo>
                  <a:pt x="5831840" y="12843516"/>
                </a:lnTo>
                <a:cubicBezTo>
                  <a:pt x="5831840" y="12843516"/>
                  <a:pt x="872490" y="12843516"/>
                  <a:pt x="872490" y="12843516"/>
                </a:cubicBezTo>
                <a:lnTo>
                  <a:pt x="872490" y="2247906"/>
                </a:lnTo>
                <a:lnTo>
                  <a:pt x="330200" y="1869446"/>
                </a:lnTo>
                <a:lnTo>
                  <a:pt x="330200" y="871226"/>
                </a:lnTo>
                <a:lnTo>
                  <a:pt x="7418070" y="871226"/>
                </a:lnTo>
                <a:lnTo>
                  <a:pt x="8992870" y="328936"/>
                </a:lnTo>
                <a:lnTo>
                  <a:pt x="15358111" y="328936"/>
                </a:lnTo>
                <a:lnTo>
                  <a:pt x="16930370" y="869956"/>
                </a:lnTo>
                <a:lnTo>
                  <a:pt x="16932911" y="869956"/>
                </a:lnTo>
                <a:cubicBezTo>
                  <a:pt x="16932911" y="869956"/>
                  <a:pt x="24022050" y="869956"/>
                  <a:pt x="24022050" y="869956"/>
                </a:cubicBezTo>
                <a:lnTo>
                  <a:pt x="24022050" y="1663706"/>
                </a:lnTo>
                <a:close/>
                <a:moveTo>
                  <a:pt x="24353520" y="1765306"/>
                </a:moveTo>
                <a:lnTo>
                  <a:pt x="24353520" y="488956"/>
                </a:lnTo>
                <a:cubicBezTo>
                  <a:pt x="24353520" y="284486"/>
                  <a:pt x="24223980" y="99066"/>
                  <a:pt x="24032209" y="29216"/>
                </a:cubicBezTo>
                <a:cubicBezTo>
                  <a:pt x="23978870" y="8896"/>
                  <a:pt x="23921720" y="6"/>
                  <a:pt x="23863300" y="6"/>
                </a:cubicBezTo>
                <a:lnTo>
                  <a:pt x="9987280" y="6"/>
                </a:lnTo>
                <a:lnTo>
                  <a:pt x="490220" y="6"/>
                </a:lnTo>
                <a:cubicBezTo>
                  <a:pt x="219710" y="-1264"/>
                  <a:pt x="0" y="218446"/>
                  <a:pt x="0" y="488956"/>
                </a:cubicBezTo>
                <a:lnTo>
                  <a:pt x="0" y="1639576"/>
                </a:lnTo>
                <a:lnTo>
                  <a:pt x="0" y="13276586"/>
                </a:lnTo>
                <a:lnTo>
                  <a:pt x="2540" y="13276586"/>
                </a:lnTo>
                <a:cubicBezTo>
                  <a:pt x="17780" y="13420097"/>
                  <a:pt x="95250" y="13548366"/>
                  <a:pt x="215900" y="13630916"/>
                </a:cubicBezTo>
                <a:lnTo>
                  <a:pt x="219710" y="13633456"/>
                </a:lnTo>
                <a:cubicBezTo>
                  <a:pt x="240030" y="13647425"/>
                  <a:pt x="261620" y="13658856"/>
                  <a:pt x="284480" y="13669016"/>
                </a:cubicBezTo>
                <a:cubicBezTo>
                  <a:pt x="349250" y="13698225"/>
                  <a:pt x="417830" y="13713466"/>
                  <a:pt x="488950" y="13713466"/>
                </a:cubicBezTo>
                <a:lnTo>
                  <a:pt x="22990811" y="13713466"/>
                </a:lnTo>
                <a:lnTo>
                  <a:pt x="23190200" y="13514075"/>
                </a:lnTo>
                <a:cubicBezTo>
                  <a:pt x="23305771" y="13398506"/>
                  <a:pt x="23411180" y="13293097"/>
                  <a:pt x="23512780" y="13191497"/>
                </a:cubicBezTo>
                <a:lnTo>
                  <a:pt x="23610571" y="13093706"/>
                </a:lnTo>
                <a:cubicBezTo>
                  <a:pt x="23804880" y="12899396"/>
                  <a:pt x="23994111" y="12710166"/>
                  <a:pt x="24227791" y="12476486"/>
                </a:cubicBezTo>
                <a:lnTo>
                  <a:pt x="24353521" y="12350756"/>
                </a:lnTo>
                <a:lnTo>
                  <a:pt x="24353521" y="5020316"/>
                </a:lnTo>
                <a:lnTo>
                  <a:pt x="23726141" y="3982726"/>
                </a:lnTo>
                <a:lnTo>
                  <a:pt x="23726141" y="2701296"/>
                </a:lnTo>
                <a:lnTo>
                  <a:pt x="24353521" y="1765306"/>
                </a:lnTo>
                <a:close/>
                <a:moveTo>
                  <a:pt x="24316689" y="5030476"/>
                </a:moveTo>
                <a:lnTo>
                  <a:pt x="24316689" y="12335516"/>
                </a:lnTo>
                <a:lnTo>
                  <a:pt x="24202389" y="12449816"/>
                </a:lnTo>
                <a:cubicBezTo>
                  <a:pt x="23969979" y="12682226"/>
                  <a:pt x="23780750" y="12872726"/>
                  <a:pt x="23585170" y="13067036"/>
                </a:cubicBezTo>
                <a:lnTo>
                  <a:pt x="23487379" y="13164827"/>
                </a:lnTo>
                <a:cubicBezTo>
                  <a:pt x="23385779" y="13266427"/>
                  <a:pt x="23280370" y="13371836"/>
                  <a:pt x="23164800" y="13487406"/>
                </a:cubicBezTo>
                <a:lnTo>
                  <a:pt x="22976839" y="13675366"/>
                </a:lnTo>
                <a:lnTo>
                  <a:pt x="490220" y="13675366"/>
                </a:lnTo>
                <a:cubicBezTo>
                  <a:pt x="424180" y="13675366"/>
                  <a:pt x="360680" y="13661397"/>
                  <a:pt x="300990" y="13633456"/>
                </a:cubicBezTo>
                <a:cubicBezTo>
                  <a:pt x="280670" y="13623297"/>
                  <a:pt x="260350" y="13613136"/>
                  <a:pt x="241300" y="13600436"/>
                </a:cubicBezTo>
                <a:lnTo>
                  <a:pt x="237490" y="13597897"/>
                </a:lnTo>
                <a:cubicBezTo>
                  <a:pt x="121920" y="13519156"/>
                  <a:pt x="49530" y="13394697"/>
                  <a:pt x="39370" y="13254997"/>
                </a:cubicBezTo>
                <a:lnTo>
                  <a:pt x="39370" y="13237216"/>
                </a:lnTo>
                <a:lnTo>
                  <a:pt x="38100" y="13237216"/>
                </a:lnTo>
                <a:lnTo>
                  <a:pt x="38100" y="1710696"/>
                </a:lnTo>
                <a:cubicBezTo>
                  <a:pt x="38100" y="1710696"/>
                  <a:pt x="38100" y="488956"/>
                  <a:pt x="38100" y="488956"/>
                </a:cubicBezTo>
                <a:cubicBezTo>
                  <a:pt x="38100" y="240036"/>
                  <a:pt x="241300" y="36836"/>
                  <a:pt x="490220" y="36836"/>
                </a:cubicBezTo>
                <a:lnTo>
                  <a:pt x="9697720" y="36836"/>
                </a:lnTo>
                <a:cubicBezTo>
                  <a:pt x="9697720" y="36836"/>
                  <a:pt x="23864570" y="36836"/>
                  <a:pt x="23864570" y="36836"/>
                </a:cubicBezTo>
                <a:cubicBezTo>
                  <a:pt x="23917911" y="36836"/>
                  <a:pt x="23969980" y="45726"/>
                  <a:pt x="24019511" y="64776"/>
                </a:cubicBezTo>
                <a:cubicBezTo>
                  <a:pt x="24197311" y="129546"/>
                  <a:pt x="24315420" y="299726"/>
                  <a:pt x="24315420" y="488956"/>
                </a:cubicBezTo>
                <a:lnTo>
                  <a:pt x="24315420" y="1753876"/>
                </a:lnTo>
                <a:lnTo>
                  <a:pt x="23688039" y="2689866"/>
                </a:lnTo>
                <a:lnTo>
                  <a:pt x="23688039" y="3994156"/>
                </a:lnTo>
                <a:lnTo>
                  <a:pt x="24315420" y="5031746"/>
                </a:lnTo>
                <a:close/>
              </a:path>
            </a:pathLst>
          </a:custGeom>
          <a:solidFill>
            <a:srgbClr val="4950BC"/>
          </a:solidFill>
        </p:spPr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3DE822A-E714-9D49-4D2D-01631644D2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1" b="34120"/>
          <a:stretch>
            <a:fillRect/>
          </a:stretch>
        </p:blipFill>
        <p:spPr>
          <a:xfrm>
            <a:off x="3163069" y="6624678"/>
            <a:ext cx="3762506" cy="24468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7451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545982" cy="10287000"/>
            <a:chOff x="0" y="0"/>
            <a:chExt cx="24727976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727976" cy="13716000"/>
            </a:xfrm>
            <a:custGeom>
              <a:avLst/>
              <a:gdLst/>
              <a:ahLst/>
              <a:cxnLst/>
              <a:rect l="l" t="t" r="r" b="b"/>
              <a:pathLst>
                <a:path w="24727976" h="13716000">
                  <a:moveTo>
                    <a:pt x="0" y="0"/>
                  </a:moveTo>
                  <a:lnTo>
                    <a:pt x="24727976" y="0"/>
                  </a:lnTo>
                  <a:lnTo>
                    <a:pt x="2472797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705" b="-70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41029" y="2836069"/>
            <a:ext cx="10678864" cy="174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5"/>
              </a:lnSpc>
            </a:pPr>
            <a:r>
              <a:rPr lang="en-US" sz="11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5814" y="5124450"/>
            <a:ext cx="8836371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MANAGERIAL CONTROL &amp;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972879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Aktivitas → Terukur → Terarah → Bertumbuh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28526"/>
            <a:ext cx="7845844" cy="1466779"/>
            <a:chOff x="0" y="0"/>
            <a:chExt cx="10461126" cy="1955705"/>
          </a:xfrm>
        </p:grpSpPr>
        <p:sp>
          <p:nvSpPr>
            <p:cNvPr id="5" name="Freeform 5"/>
            <p:cNvSpPr/>
            <p:nvPr/>
          </p:nvSpPr>
          <p:spPr>
            <a:xfrm>
              <a:off x="9694" y="5510"/>
              <a:ext cx="10441893" cy="1944642"/>
            </a:xfrm>
            <a:custGeom>
              <a:avLst/>
              <a:gdLst/>
              <a:ahLst/>
              <a:cxnLst/>
              <a:rect l="l" t="t" r="r" b="b"/>
              <a:pathLst>
                <a:path w="10441893" h="1944642">
                  <a:moveTo>
                    <a:pt x="0" y="71072"/>
                  </a:moveTo>
                  <a:cubicBezTo>
                    <a:pt x="0" y="31845"/>
                    <a:pt x="56226" y="0"/>
                    <a:pt x="125636" y="0"/>
                  </a:cubicBezTo>
                  <a:lnTo>
                    <a:pt x="10316258" y="0"/>
                  </a:lnTo>
                  <a:cubicBezTo>
                    <a:pt x="10385668" y="0"/>
                    <a:pt x="10441893" y="31845"/>
                    <a:pt x="10441893" y="71072"/>
                  </a:cubicBezTo>
                  <a:lnTo>
                    <a:pt x="10441893" y="1873568"/>
                  </a:lnTo>
                  <a:cubicBezTo>
                    <a:pt x="10441893" y="1912796"/>
                    <a:pt x="10385668" y="1944641"/>
                    <a:pt x="10316258" y="1944641"/>
                  </a:cubicBezTo>
                  <a:lnTo>
                    <a:pt x="125636" y="1944641"/>
                  </a:lnTo>
                  <a:cubicBezTo>
                    <a:pt x="56226" y="1944641"/>
                    <a:pt x="0" y="1912906"/>
                    <a:pt x="0" y="187356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461227" cy="1955661"/>
            </a:xfrm>
            <a:custGeom>
              <a:avLst/>
              <a:gdLst/>
              <a:ahLst/>
              <a:cxnLst/>
              <a:rect l="l" t="t" r="r" b="b"/>
              <a:pathLst>
                <a:path w="10461227" h="1955661">
                  <a:moveTo>
                    <a:pt x="0" y="76582"/>
                  </a:moveTo>
                  <a:cubicBezTo>
                    <a:pt x="0" y="34269"/>
                    <a:pt x="60491" y="0"/>
                    <a:pt x="135330" y="0"/>
                  </a:cubicBezTo>
                  <a:lnTo>
                    <a:pt x="10325952" y="0"/>
                  </a:lnTo>
                  <a:lnTo>
                    <a:pt x="10325952" y="5510"/>
                  </a:lnTo>
                  <a:lnTo>
                    <a:pt x="10325952" y="0"/>
                  </a:lnTo>
                  <a:cubicBezTo>
                    <a:pt x="10400595" y="0"/>
                    <a:pt x="10461227" y="34269"/>
                    <a:pt x="10461227" y="76582"/>
                  </a:cubicBezTo>
                  <a:lnTo>
                    <a:pt x="10461227" y="1879078"/>
                  </a:lnTo>
                  <a:lnTo>
                    <a:pt x="10451587" y="1879078"/>
                  </a:lnTo>
                  <a:lnTo>
                    <a:pt x="10461227" y="1879078"/>
                  </a:lnTo>
                  <a:cubicBezTo>
                    <a:pt x="10461227" y="1921391"/>
                    <a:pt x="10400790" y="1955661"/>
                    <a:pt x="10325952" y="1955661"/>
                  </a:cubicBezTo>
                  <a:lnTo>
                    <a:pt x="10325952" y="1950151"/>
                  </a:lnTo>
                  <a:lnTo>
                    <a:pt x="10325952" y="1955661"/>
                  </a:lnTo>
                  <a:lnTo>
                    <a:pt x="135330" y="1955661"/>
                  </a:lnTo>
                  <a:lnTo>
                    <a:pt x="135330" y="1950151"/>
                  </a:lnTo>
                  <a:lnTo>
                    <a:pt x="135330" y="1955661"/>
                  </a:lnTo>
                  <a:cubicBezTo>
                    <a:pt x="60685" y="1955661"/>
                    <a:pt x="0" y="1921391"/>
                    <a:pt x="0" y="1879078"/>
                  </a:cubicBezTo>
                  <a:lnTo>
                    <a:pt x="0" y="76582"/>
                  </a:lnTo>
                  <a:lnTo>
                    <a:pt x="9694" y="76582"/>
                  </a:lnTo>
                  <a:lnTo>
                    <a:pt x="0" y="76582"/>
                  </a:lnTo>
                  <a:moveTo>
                    <a:pt x="19388" y="76582"/>
                  </a:moveTo>
                  <a:lnTo>
                    <a:pt x="19388" y="1879078"/>
                  </a:lnTo>
                  <a:lnTo>
                    <a:pt x="9694" y="1879078"/>
                  </a:lnTo>
                  <a:lnTo>
                    <a:pt x="19388" y="1879078"/>
                  </a:lnTo>
                  <a:cubicBezTo>
                    <a:pt x="19388" y="1915221"/>
                    <a:pt x="71155" y="1944642"/>
                    <a:pt x="135330" y="1944642"/>
                  </a:cubicBezTo>
                  <a:lnTo>
                    <a:pt x="10325952" y="1944642"/>
                  </a:lnTo>
                  <a:cubicBezTo>
                    <a:pt x="10389932" y="1944642"/>
                    <a:pt x="10441893" y="1915221"/>
                    <a:pt x="10441893" y="1879078"/>
                  </a:cubicBezTo>
                  <a:lnTo>
                    <a:pt x="10441893" y="76582"/>
                  </a:lnTo>
                  <a:lnTo>
                    <a:pt x="10451587" y="76582"/>
                  </a:lnTo>
                  <a:lnTo>
                    <a:pt x="10441893" y="76582"/>
                  </a:lnTo>
                  <a:cubicBezTo>
                    <a:pt x="10441893" y="40440"/>
                    <a:pt x="10390126" y="11019"/>
                    <a:pt x="10325952" y="11019"/>
                  </a:cubicBezTo>
                  <a:lnTo>
                    <a:pt x="135330" y="11019"/>
                  </a:lnTo>
                  <a:lnTo>
                    <a:pt x="135330" y="5510"/>
                  </a:lnTo>
                  <a:lnTo>
                    <a:pt x="135330" y="11019"/>
                  </a:lnTo>
                  <a:cubicBezTo>
                    <a:pt x="71155" y="11019"/>
                    <a:pt x="19388" y="40440"/>
                    <a:pt x="19388" y="76582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189282" y="3089117"/>
            <a:ext cx="438893" cy="438893"/>
            <a:chOff x="0" y="0"/>
            <a:chExt cx="585191" cy="585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1309983" y="3209665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760" r="-476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785" y="4557229"/>
            <a:ext cx="7834759" cy="1440661"/>
            <a:chOff x="0" y="0"/>
            <a:chExt cx="10446345" cy="1920881"/>
          </a:xfrm>
        </p:grpSpPr>
        <p:sp>
          <p:nvSpPr>
            <p:cNvPr id="11" name="Freeform 11"/>
            <p:cNvSpPr/>
            <p:nvPr/>
          </p:nvSpPr>
          <p:spPr>
            <a:xfrm>
              <a:off x="9680" y="5411"/>
              <a:ext cx="10427023" cy="1910015"/>
            </a:xfrm>
            <a:custGeom>
              <a:avLst/>
              <a:gdLst/>
              <a:ahLst/>
              <a:cxnLst/>
              <a:rect l="l" t="t" r="r" b="b"/>
              <a:pathLst>
                <a:path w="10427023" h="1910015">
                  <a:moveTo>
                    <a:pt x="0" y="69808"/>
                  </a:moveTo>
                  <a:cubicBezTo>
                    <a:pt x="0" y="31278"/>
                    <a:pt x="56145" y="0"/>
                    <a:pt x="125454" y="0"/>
                  </a:cubicBezTo>
                  <a:lnTo>
                    <a:pt x="10301569" y="0"/>
                  </a:lnTo>
                  <a:cubicBezTo>
                    <a:pt x="10370879" y="0"/>
                    <a:pt x="10427023" y="31278"/>
                    <a:pt x="10427023" y="69808"/>
                  </a:cubicBezTo>
                  <a:lnTo>
                    <a:pt x="10427023" y="1840208"/>
                  </a:lnTo>
                  <a:cubicBezTo>
                    <a:pt x="10427023" y="1878738"/>
                    <a:pt x="10370879" y="1910016"/>
                    <a:pt x="10301569" y="1910016"/>
                  </a:cubicBezTo>
                  <a:lnTo>
                    <a:pt x="125454" y="1910016"/>
                  </a:lnTo>
                  <a:cubicBezTo>
                    <a:pt x="56145" y="1910016"/>
                    <a:pt x="0" y="1878846"/>
                    <a:pt x="0" y="184020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446370" cy="1920838"/>
            </a:xfrm>
            <a:custGeom>
              <a:avLst/>
              <a:gdLst/>
              <a:ahLst/>
              <a:cxnLst/>
              <a:rect l="l" t="t" r="r" b="b"/>
              <a:pathLst>
                <a:path w="10446370" h="1920838">
                  <a:moveTo>
                    <a:pt x="0" y="75219"/>
                  </a:moveTo>
                  <a:cubicBezTo>
                    <a:pt x="0" y="33659"/>
                    <a:pt x="60404" y="0"/>
                    <a:pt x="135134" y="0"/>
                  </a:cubicBezTo>
                  <a:lnTo>
                    <a:pt x="10311249" y="0"/>
                  </a:lnTo>
                  <a:lnTo>
                    <a:pt x="10311249" y="5411"/>
                  </a:lnTo>
                  <a:lnTo>
                    <a:pt x="10311249" y="0"/>
                  </a:lnTo>
                  <a:cubicBezTo>
                    <a:pt x="10385785" y="0"/>
                    <a:pt x="10446370" y="33659"/>
                    <a:pt x="10446370" y="75219"/>
                  </a:cubicBezTo>
                  <a:lnTo>
                    <a:pt x="10436703" y="75219"/>
                  </a:lnTo>
                  <a:lnTo>
                    <a:pt x="10446370" y="75219"/>
                  </a:lnTo>
                  <a:lnTo>
                    <a:pt x="10446370" y="1845619"/>
                  </a:lnTo>
                  <a:lnTo>
                    <a:pt x="10436703" y="1845619"/>
                  </a:lnTo>
                  <a:lnTo>
                    <a:pt x="10446370" y="1845619"/>
                  </a:lnTo>
                  <a:cubicBezTo>
                    <a:pt x="10446370" y="1887179"/>
                    <a:pt x="10385979" y="1920838"/>
                    <a:pt x="10311249" y="1920838"/>
                  </a:cubicBezTo>
                  <a:lnTo>
                    <a:pt x="10311249" y="1915427"/>
                  </a:lnTo>
                  <a:lnTo>
                    <a:pt x="10311249" y="1920838"/>
                  </a:lnTo>
                  <a:lnTo>
                    <a:pt x="135134" y="1920838"/>
                  </a:lnTo>
                  <a:lnTo>
                    <a:pt x="135134" y="1915427"/>
                  </a:lnTo>
                  <a:lnTo>
                    <a:pt x="135134" y="1920838"/>
                  </a:lnTo>
                  <a:cubicBezTo>
                    <a:pt x="60597" y="1920838"/>
                    <a:pt x="0" y="1887179"/>
                    <a:pt x="0" y="1845619"/>
                  </a:cubicBezTo>
                  <a:lnTo>
                    <a:pt x="0" y="75219"/>
                  </a:lnTo>
                  <a:lnTo>
                    <a:pt x="9680" y="75219"/>
                  </a:lnTo>
                  <a:lnTo>
                    <a:pt x="0" y="75219"/>
                  </a:lnTo>
                  <a:moveTo>
                    <a:pt x="19360" y="75219"/>
                  </a:moveTo>
                  <a:lnTo>
                    <a:pt x="19360" y="1845619"/>
                  </a:lnTo>
                  <a:lnTo>
                    <a:pt x="9680" y="1845619"/>
                  </a:lnTo>
                  <a:lnTo>
                    <a:pt x="19360" y="1845619"/>
                  </a:lnTo>
                  <a:cubicBezTo>
                    <a:pt x="19360" y="1881118"/>
                    <a:pt x="71052" y="1910015"/>
                    <a:pt x="135134" y="1910015"/>
                  </a:cubicBezTo>
                  <a:lnTo>
                    <a:pt x="10311249" y="1910015"/>
                  </a:lnTo>
                  <a:cubicBezTo>
                    <a:pt x="10375138" y="1910015"/>
                    <a:pt x="10427023" y="1881118"/>
                    <a:pt x="10427023" y="1845619"/>
                  </a:cubicBezTo>
                  <a:lnTo>
                    <a:pt x="10427023" y="75219"/>
                  </a:lnTo>
                  <a:cubicBezTo>
                    <a:pt x="10427023" y="39720"/>
                    <a:pt x="10375332" y="10823"/>
                    <a:pt x="10311249" y="10823"/>
                  </a:cubicBezTo>
                  <a:lnTo>
                    <a:pt x="135134" y="10823"/>
                  </a:lnTo>
                  <a:lnTo>
                    <a:pt x="135134" y="5411"/>
                  </a:lnTo>
                  <a:lnTo>
                    <a:pt x="135134" y="10823"/>
                  </a:lnTo>
                  <a:cubicBezTo>
                    <a:pt x="71052" y="10823"/>
                    <a:pt x="19360" y="39720"/>
                    <a:pt x="19360" y="75219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89279" y="4717283"/>
            <a:ext cx="438893" cy="438893"/>
            <a:chOff x="0" y="0"/>
            <a:chExt cx="585191" cy="5851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9983" y="4837983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525" r="-952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39785" y="6105489"/>
            <a:ext cx="7834759" cy="1456582"/>
            <a:chOff x="0" y="0"/>
            <a:chExt cx="10446345" cy="1942109"/>
          </a:xfrm>
        </p:grpSpPr>
        <p:sp>
          <p:nvSpPr>
            <p:cNvPr id="17" name="Freeform 17"/>
            <p:cNvSpPr/>
            <p:nvPr/>
          </p:nvSpPr>
          <p:spPr>
            <a:xfrm>
              <a:off x="4777" y="6350"/>
              <a:ext cx="10436792" cy="1929384"/>
            </a:xfrm>
            <a:custGeom>
              <a:avLst/>
              <a:gdLst/>
              <a:ahLst/>
              <a:cxnLst/>
              <a:rect l="l" t="t" r="r" b="b"/>
              <a:pathLst>
                <a:path w="10436792" h="1929384">
                  <a:moveTo>
                    <a:pt x="0" y="81915"/>
                  </a:moveTo>
                  <a:cubicBezTo>
                    <a:pt x="0" y="36703"/>
                    <a:pt x="27704" y="0"/>
                    <a:pt x="61999" y="0"/>
                  </a:cubicBezTo>
                  <a:lnTo>
                    <a:pt x="10374792" y="0"/>
                  </a:lnTo>
                  <a:cubicBezTo>
                    <a:pt x="10408992" y="0"/>
                    <a:pt x="10436792" y="36703"/>
                    <a:pt x="10436792" y="81915"/>
                  </a:cubicBezTo>
                  <a:lnTo>
                    <a:pt x="10436792" y="1847469"/>
                  </a:lnTo>
                  <a:cubicBezTo>
                    <a:pt x="10436792" y="1892681"/>
                    <a:pt x="10409087" y="1929384"/>
                    <a:pt x="10374792" y="1929384"/>
                  </a:cubicBezTo>
                  <a:lnTo>
                    <a:pt x="61999" y="1929384"/>
                  </a:lnTo>
                  <a:cubicBezTo>
                    <a:pt x="27799" y="1929384"/>
                    <a:pt x="0" y="1892681"/>
                    <a:pt x="0" y="18474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446345" cy="1942084"/>
            </a:xfrm>
            <a:custGeom>
              <a:avLst/>
              <a:gdLst/>
              <a:ahLst/>
              <a:cxnLst/>
              <a:rect l="l" t="t" r="r" b="b"/>
              <a:pathLst>
                <a:path w="10446345" h="1942084">
                  <a:moveTo>
                    <a:pt x="0" y="88265"/>
                  </a:moveTo>
                  <a:cubicBezTo>
                    <a:pt x="0" y="39497"/>
                    <a:pt x="29901" y="0"/>
                    <a:pt x="66776" y="0"/>
                  </a:cubicBezTo>
                  <a:lnTo>
                    <a:pt x="10379569" y="0"/>
                  </a:lnTo>
                  <a:lnTo>
                    <a:pt x="10379569" y="6350"/>
                  </a:lnTo>
                  <a:lnTo>
                    <a:pt x="10379569" y="0"/>
                  </a:lnTo>
                  <a:cubicBezTo>
                    <a:pt x="10416444" y="0"/>
                    <a:pt x="10446345" y="39497"/>
                    <a:pt x="10446345" y="88265"/>
                  </a:cubicBezTo>
                  <a:lnTo>
                    <a:pt x="10441569" y="88265"/>
                  </a:lnTo>
                  <a:lnTo>
                    <a:pt x="10446345" y="88265"/>
                  </a:lnTo>
                  <a:lnTo>
                    <a:pt x="10446345" y="1853819"/>
                  </a:lnTo>
                  <a:lnTo>
                    <a:pt x="10441569" y="1853819"/>
                  </a:lnTo>
                  <a:lnTo>
                    <a:pt x="10446345" y="1853819"/>
                  </a:lnTo>
                  <a:cubicBezTo>
                    <a:pt x="10446345" y="1902587"/>
                    <a:pt x="10416444" y="1942084"/>
                    <a:pt x="10379569" y="1942084"/>
                  </a:cubicBezTo>
                  <a:lnTo>
                    <a:pt x="10379569" y="1935734"/>
                  </a:lnTo>
                  <a:lnTo>
                    <a:pt x="10379569" y="1942084"/>
                  </a:lnTo>
                  <a:lnTo>
                    <a:pt x="66776" y="1942084"/>
                  </a:lnTo>
                  <a:lnTo>
                    <a:pt x="66776" y="1935734"/>
                  </a:lnTo>
                  <a:lnTo>
                    <a:pt x="66776" y="1942084"/>
                  </a:lnTo>
                  <a:cubicBezTo>
                    <a:pt x="29901" y="1942084"/>
                    <a:pt x="0" y="1902587"/>
                    <a:pt x="0" y="1853819"/>
                  </a:cubicBezTo>
                  <a:lnTo>
                    <a:pt x="0" y="88265"/>
                  </a:lnTo>
                  <a:lnTo>
                    <a:pt x="4777" y="88265"/>
                  </a:lnTo>
                  <a:lnTo>
                    <a:pt x="0" y="88265"/>
                  </a:lnTo>
                  <a:moveTo>
                    <a:pt x="9553" y="88265"/>
                  </a:moveTo>
                  <a:lnTo>
                    <a:pt x="9553" y="1853819"/>
                  </a:lnTo>
                  <a:lnTo>
                    <a:pt x="4777" y="1853819"/>
                  </a:lnTo>
                  <a:lnTo>
                    <a:pt x="9553" y="1853819"/>
                  </a:lnTo>
                  <a:cubicBezTo>
                    <a:pt x="9553" y="1895475"/>
                    <a:pt x="35156" y="1929384"/>
                    <a:pt x="66776" y="1929384"/>
                  </a:cubicBezTo>
                  <a:lnTo>
                    <a:pt x="10379569" y="1929384"/>
                  </a:lnTo>
                  <a:cubicBezTo>
                    <a:pt x="10411190" y="1929384"/>
                    <a:pt x="10436792" y="1895475"/>
                    <a:pt x="10436792" y="1853819"/>
                  </a:cubicBezTo>
                  <a:lnTo>
                    <a:pt x="10436792" y="88265"/>
                  </a:lnTo>
                  <a:cubicBezTo>
                    <a:pt x="10436792" y="46609"/>
                    <a:pt x="10411190" y="12700"/>
                    <a:pt x="10379569" y="12700"/>
                  </a:cubicBezTo>
                  <a:lnTo>
                    <a:pt x="66776" y="12700"/>
                  </a:lnTo>
                  <a:lnTo>
                    <a:pt x="66776" y="6350"/>
                  </a:lnTo>
                  <a:lnTo>
                    <a:pt x="66776" y="12700"/>
                  </a:lnTo>
                  <a:cubicBezTo>
                    <a:pt x="35156" y="12700"/>
                    <a:pt x="9553" y="46609"/>
                    <a:pt x="9553" y="88265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189279" y="6251631"/>
            <a:ext cx="438893" cy="438893"/>
            <a:chOff x="0" y="0"/>
            <a:chExt cx="585191" cy="5851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0937"/>
                    <a:pt x="130937" y="0"/>
                    <a:pt x="292608" y="0"/>
                  </a:cubicBezTo>
                  <a:cubicBezTo>
                    <a:pt x="454279" y="0"/>
                    <a:pt x="585216" y="130937"/>
                    <a:pt x="585216" y="292608"/>
                  </a:cubicBezTo>
                  <a:cubicBezTo>
                    <a:pt x="585216" y="454279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309980" y="6372332"/>
            <a:ext cx="197491" cy="197491"/>
          </a:xfrm>
          <a:custGeom>
            <a:avLst/>
            <a:gdLst/>
            <a:ahLst/>
            <a:cxnLst/>
            <a:rect l="l" t="t" r="r" b="b"/>
            <a:pathLst>
              <a:path w="197491" h="197491">
                <a:moveTo>
                  <a:pt x="0" y="0"/>
                </a:moveTo>
                <a:lnTo>
                  <a:pt x="197491" y="0"/>
                </a:lnTo>
                <a:lnTo>
                  <a:pt x="197491" y="197492"/>
                </a:lnTo>
                <a:lnTo>
                  <a:pt x="0" y="197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61907" b="-61907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837515" y="474726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0038" t="-4515" r="-8287" b="-5041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974751" y="474726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609" t="-1424" r="-4857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1323290" y="4581418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8739" t="-2514" r="-5545" b="-3475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4607840" y="4601989"/>
            <a:ext cx="2641064" cy="5225799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180" t="-3322" r="-7321" b="-1850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507206" y="1156428"/>
            <a:ext cx="10197943" cy="45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30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BANYAK, HASIL TIDAK JELAS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07206" y="2217471"/>
            <a:ext cx="7834759" cy="31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– Audit Intelligence System Growth.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758701" y="3143974"/>
            <a:ext cx="4870699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Memetakan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Kinerja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Individu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Tim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81703" y="3502878"/>
            <a:ext cx="7472223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secara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akurat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memvisualisasikan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kinerja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memahami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kontribusi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setiap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anggota</a:t>
            </a:r>
            <a:r>
              <a:rPr lang="en-US" sz="172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2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tim.</a:t>
            </a:r>
            <a:endParaRPr lang="en-US" sz="1724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758701" y="4772292"/>
            <a:ext cx="5528156" cy="3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Pola Kepemimpinan &amp; Eksekusi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9983" y="5186891"/>
            <a:ext cx="6639016" cy="68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17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pola dalam strategi kepemimpinan dan pelaksanaan untuk mengoptimalkan efektivitas.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58698" y="6306640"/>
            <a:ext cx="6583267" cy="30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Gambaran Zona (Hijau/Kuning/Merah)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09980" y="6785774"/>
            <a:ext cx="7443947" cy="68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Menyajikan status kinerja dalam zona warna yang mudah dipahami (baik, perlu perhatian, kritis).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7203" y="7936411"/>
            <a:ext cx="1251495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7203" y="8277377"/>
            <a:ext cx="3928468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Mengetahui kondisi real cabang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18291" y="8644514"/>
            <a:ext cx="3992171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prioritas pembinaan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775622" y="7936411"/>
            <a:ext cx="3978303" cy="314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775623" y="8301701"/>
            <a:ext cx="3247063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pakai harian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775623" y="8644514"/>
            <a:ext cx="3688480" cy="3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0149" lvl="1" indent="-130075" algn="l">
              <a:lnSpc>
                <a:spcPts val="2779"/>
              </a:lnSpc>
              <a:buFont typeface="Arial"/>
              <a:buChar char="•"/>
            </a:pPr>
            <a:r>
              <a:rPr lang="en-US" sz="17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micromanagement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0477" cy="10287000"/>
            <a:chOff x="0" y="0"/>
            <a:chExt cx="2481397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13971" cy="13716000"/>
            </a:xfrm>
            <a:custGeom>
              <a:avLst/>
              <a:gdLst/>
              <a:ahLst/>
              <a:cxnLst/>
              <a:rect l="l" t="t" r="r" b="b"/>
              <a:pathLst>
                <a:path w="24813971" h="13716000">
                  <a:moveTo>
                    <a:pt x="0" y="0"/>
                  </a:moveTo>
                  <a:lnTo>
                    <a:pt x="24813971" y="0"/>
                  </a:lnTo>
                  <a:lnTo>
                    <a:pt x="24813971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881" b="-88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504357" y="3024483"/>
            <a:ext cx="4980384" cy="2440038"/>
            <a:chOff x="0" y="0"/>
            <a:chExt cx="6640512" cy="3253384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704687" y="3224803"/>
            <a:ext cx="558108" cy="558108"/>
            <a:chOff x="0" y="0"/>
            <a:chExt cx="744144" cy="744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58125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702" r="-370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61259" y="3024483"/>
            <a:ext cx="4980384" cy="2440038"/>
            <a:chOff x="0" y="0"/>
            <a:chExt cx="6640512" cy="3253384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27749" cy="3240659"/>
            </a:xfrm>
            <a:custGeom>
              <a:avLst/>
              <a:gdLst/>
              <a:ahLst/>
              <a:cxnLst/>
              <a:rect l="l" t="t" r="r" b="b"/>
              <a:pathLst>
                <a:path w="6627749" h="3240659">
                  <a:moveTo>
                    <a:pt x="0" y="104140"/>
                  </a:moveTo>
                  <a:cubicBezTo>
                    <a:pt x="0" y="46609"/>
                    <a:pt x="46736" y="0"/>
                    <a:pt x="104394" y="0"/>
                  </a:cubicBezTo>
                  <a:lnTo>
                    <a:pt x="6523355" y="0"/>
                  </a:lnTo>
                  <a:cubicBezTo>
                    <a:pt x="6581013" y="0"/>
                    <a:pt x="6627749" y="46609"/>
                    <a:pt x="6627749" y="104140"/>
                  </a:cubicBezTo>
                  <a:lnTo>
                    <a:pt x="6627749" y="3136519"/>
                  </a:lnTo>
                  <a:cubicBezTo>
                    <a:pt x="6627749" y="3194050"/>
                    <a:pt x="6581013" y="3240659"/>
                    <a:pt x="6523355" y="3240659"/>
                  </a:cubicBezTo>
                  <a:lnTo>
                    <a:pt x="104394" y="3240659"/>
                  </a:lnTo>
                  <a:cubicBezTo>
                    <a:pt x="46736" y="3240659"/>
                    <a:pt x="0" y="3194050"/>
                    <a:pt x="0" y="313651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40449" cy="3253359"/>
            </a:xfrm>
            <a:custGeom>
              <a:avLst/>
              <a:gdLst/>
              <a:ahLst/>
              <a:cxnLst/>
              <a:rect l="l" t="t" r="r" b="b"/>
              <a:pathLst>
                <a:path w="6640449" h="3253359">
                  <a:moveTo>
                    <a:pt x="0" y="110490"/>
                  </a:moveTo>
                  <a:cubicBezTo>
                    <a:pt x="0" y="49530"/>
                    <a:pt x="49657" y="0"/>
                    <a:pt x="110744" y="0"/>
                  </a:cubicBezTo>
                  <a:lnTo>
                    <a:pt x="6529705" y="0"/>
                  </a:lnTo>
                  <a:lnTo>
                    <a:pt x="6529705" y="6350"/>
                  </a:lnTo>
                  <a:lnTo>
                    <a:pt x="6529705" y="0"/>
                  </a:lnTo>
                  <a:cubicBezTo>
                    <a:pt x="6590919" y="0"/>
                    <a:pt x="6640449" y="49530"/>
                    <a:pt x="6640449" y="110490"/>
                  </a:cubicBezTo>
                  <a:lnTo>
                    <a:pt x="6634099" y="110490"/>
                  </a:lnTo>
                  <a:lnTo>
                    <a:pt x="6640449" y="110490"/>
                  </a:lnTo>
                  <a:lnTo>
                    <a:pt x="6640449" y="3142869"/>
                  </a:lnTo>
                  <a:lnTo>
                    <a:pt x="6634099" y="3142869"/>
                  </a:lnTo>
                  <a:lnTo>
                    <a:pt x="6640449" y="3142869"/>
                  </a:lnTo>
                  <a:cubicBezTo>
                    <a:pt x="6640449" y="3203956"/>
                    <a:pt x="6590792" y="3253359"/>
                    <a:pt x="6529705" y="3253359"/>
                  </a:cubicBezTo>
                  <a:lnTo>
                    <a:pt x="6529705" y="3247009"/>
                  </a:lnTo>
                  <a:lnTo>
                    <a:pt x="6529705" y="3253359"/>
                  </a:lnTo>
                  <a:lnTo>
                    <a:pt x="110744" y="3253359"/>
                  </a:lnTo>
                  <a:lnTo>
                    <a:pt x="110744" y="3247009"/>
                  </a:lnTo>
                  <a:lnTo>
                    <a:pt x="110744" y="3253359"/>
                  </a:lnTo>
                  <a:cubicBezTo>
                    <a:pt x="49530" y="3253359"/>
                    <a:pt x="0" y="3203829"/>
                    <a:pt x="0" y="3142869"/>
                  </a:cubicBezTo>
                  <a:lnTo>
                    <a:pt x="0" y="110490"/>
                  </a:lnTo>
                  <a:lnTo>
                    <a:pt x="6350" y="110490"/>
                  </a:lnTo>
                  <a:lnTo>
                    <a:pt x="0" y="110490"/>
                  </a:lnTo>
                  <a:moveTo>
                    <a:pt x="12700" y="110490"/>
                  </a:moveTo>
                  <a:lnTo>
                    <a:pt x="12700" y="3142869"/>
                  </a:lnTo>
                  <a:lnTo>
                    <a:pt x="6350" y="3142869"/>
                  </a:lnTo>
                  <a:lnTo>
                    <a:pt x="12700" y="3142869"/>
                  </a:lnTo>
                  <a:cubicBezTo>
                    <a:pt x="12700" y="3196844"/>
                    <a:pt x="56642" y="3240659"/>
                    <a:pt x="110744" y="3240659"/>
                  </a:cubicBezTo>
                  <a:lnTo>
                    <a:pt x="6529705" y="3240659"/>
                  </a:lnTo>
                  <a:cubicBezTo>
                    <a:pt x="6583807" y="3240659"/>
                    <a:pt x="6627749" y="3196844"/>
                    <a:pt x="6627749" y="3142869"/>
                  </a:cubicBezTo>
                  <a:lnTo>
                    <a:pt x="6627749" y="110490"/>
                  </a:lnTo>
                  <a:cubicBezTo>
                    <a:pt x="6627749" y="56515"/>
                    <a:pt x="6583807" y="12700"/>
                    <a:pt x="6529705" y="12700"/>
                  </a:cubicBezTo>
                  <a:lnTo>
                    <a:pt x="110744" y="12700"/>
                  </a:lnTo>
                  <a:lnTo>
                    <a:pt x="110744" y="6350"/>
                  </a:lnTo>
                  <a:lnTo>
                    <a:pt x="110744" y="12700"/>
                  </a:lnTo>
                  <a:cubicBezTo>
                    <a:pt x="56642" y="12700"/>
                    <a:pt x="12700" y="56515"/>
                    <a:pt x="1270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61579" y="3224803"/>
            <a:ext cx="558108" cy="558108"/>
            <a:chOff x="0" y="0"/>
            <a:chExt cx="744144" cy="7441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15017" y="3378251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70" y="0"/>
                </a:lnTo>
                <a:lnTo>
                  <a:pt x="251070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963" b="-1296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504357" y="5641029"/>
            <a:ext cx="7647094" cy="1844726"/>
            <a:chOff x="0" y="0"/>
            <a:chExt cx="10196125" cy="2459634"/>
          </a:xfrm>
        </p:grpSpPr>
        <p:sp>
          <p:nvSpPr>
            <p:cNvPr id="17" name="Freeform 17"/>
            <p:cNvSpPr/>
            <p:nvPr/>
          </p:nvSpPr>
          <p:spPr>
            <a:xfrm>
              <a:off x="4790" y="6350"/>
              <a:ext cx="10186536" cy="2446909"/>
            </a:xfrm>
            <a:custGeom>
              <a:avLst/>
              <a:gdLst/>
              <a:ahLst/>
              <a:cxnLst/>
              <a:rect l="l" t="t" r="r" b="b"/>
              <a:pathLst>
                <a:path w="10186536" h="2446909">
                  <a:moveTo>
                    <a:pt x="0" y="104140"/>
                  </a:moveTo>
                  <a:cubicBezTo>
                    <a:pt x="0" y="46609"/>
                    <a:pt x="35351" y="0"/>
                    <a:pt x="78942" y="0"/>
                  </a:cubicBezTo>
                  <a:lnTo>
                    <a:pt x="10107594" y="0"/>
                  </a:lnTo>
                  <a:cubicBezTo>
                    <a:pt x="10151185" y="0"/>
                    <a:pt x="10186536" y="46609"/>
                    <a:pt x="10186536" y="104140"/>
                  </a:cubicBezTo>
                  <a:lnTo>
                    <a:pt x="10186536" y="2342769"/>
                  </a:lnTo>
                  <a:cubicBezTo>
                    <a:pt x="10186536" y="2400300"/>
                    <a:pt x="10151185" y="2446909"/>
                    <a:pt x="10107594" y="2446909"/>
                  </a:cubicBezTo>
                  <a:lnTo>
                    <a:pt x="78942" y="2446909"/>
                  </a:lnTo>
                  <a:cubicBezTo>
                    <a:pt x="35351" y="2446909"/>
                    <a:pt x="0" y="2400300"/>
                    <a:pt x="0" y="234276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196116" cy="2459609"/>
            </a:xfrm>
            <a:custGeom>
              <a:avLst/>
              <a:gdLst/>
              <a:ahLst/>
              <a:cxnLst/>
              <a:rect l="l" t="t" r="r" b="b"/>
              <a:pathLst>
                <a:path w="10196116" h="2459609">
                  <a:moveTo>
                    <a:pt x="0" y="110490"/>
                  </a:moveTo>
                  <a:cubicBezTo>
                    <a:pt x="0" y="49403"/>
                    <a:pt x="37459" y="0"/>
                    <a:pt x="83732" y="0"/>
                  </a:cubicBezTo>
                  <a:lnTo>
                    <a:pt x="10112384" y="0"/>
                  </a:lnTo>
                  <a:lnTo>
                    <a:pt x="10112384" y="6350"/>
                  </a:lnTo>
                  <a:lnTo>
                    <a:pt x="10112384" y="0"/>
                  </a:lnTo>
                  <a:cubicBezTo>
                    <a:pt x="10158562" y="0"/>
                    <a:pt x="10196116" y="49403"/>
                    <a:pt x="10196116" y="110490"/>
                  </a:cubicBezTo>
                  <a:lnTo>
                    <a:pt x="10191326" y="110490"/>
                  </a:lnTo>
                  <a:lnTo>
                    <a:pt x="10196116" y="110490"/>
                  </a:lnTo>
                  <a:lnTo>
                    <a:pt x="10196116" y="2349119"/>
                  </a:lnTo>
                  <a:lnTo>
                    <a:pt x="10191326" y="2349119"/>
                  </a:lnTo>
                  <a:lnTo>
                    <a:pt x="10196116" y="2349119"/>
                  </a:lnTo>
                  <a:cubicBezTo>
                    <a:pt x="10196116" y="2410206"/>
                    <a:pt x="10158657" y="2459609"/>
                    <a:pt x="10112384" y="2459609"/>
                  </a:cubicBezTo>
                  <a:lnTo>
                    <a:pt x="10112384" y="2453259"/>
                  </a:lnTo>
                  <a:lnTo>
                    <a:pt x="10112384" y="2459609"/>
                  </a:lnTo>
                  <a:lnTo>
                    <a:pt x="83732" y="2459609"/>
                  </a:lnTo>
                  <a:lnTo>
                    <a:pt x="83732" y="2453259"/>
                  </a:lnTo>
                  <a:lnTo>
                    <a:pt x="83732" y="2459609"/>
                  </a:lnTo>
                  <a:cubicBezTo>
                    <a:pt x="37555" y="2459609"/>
                    <a:pt x="0" y="2410206"/>
                    <a:pt x="0" y="2349119"/>
                  </a:cubicBezTo>
                  <a:lnTo>
                    <a:pt x="0" y="110490"/>
                  </a:lnTo>
                  <a:lnTo>
                    <a:pt x="4790" y="110490"/>
                  </a:lnTo>
                  <a:lnTo>
                    <a:pt x="0" y="110490"/>
                  </a:lnTo>
                  <a:moveTo>
                    <a:pt x="9580" y="110490"/>
                  </a:moveTo>
                  <a:lnTo>
                    <a:pt x="9580" y="2349119"/>
                  </a:lnTo>
                  <a:lnTo>
                    <a:pt x="4790" y="2349119"/>
                  </a:lnTo>
                  <a:lnTo>
                    <a:pt x="9580" y="2349119"/>
                  </a:lnTo>
                  <a:cubicBezTo>
                    <a:pt x="9580" y="2403094"/>
                    <a:pt x="42728" y="2446909"/>
                    <a:pt x="83732" y="2446909"/>
                  </a:cubicBezTo>
                  <a:lnTo>
                    <a:pt x="10112384" y="2446909"/>
                  </a:lnTo>
                  <a:cubicBezTo>
                    <a:pt x="10153388" y="2446909"/>
                    <a:pt x="10186536" y="2403094"/>
                    <a:pt x="10186536" y="2349119"/>
                  </a:cubicBezTo>
                  <a:lnTo>
                    <a:pt x="10186536" y="110490"/>
                  </a:lnTo>
                  <a:cubicBezTo>
                    <a:pt x="10186536" y="56515"/>
                    <a:pt x="10153388" y="12700"/>
                    <a:pt x="10112384" y="12700"/>
                  </a:cubicBezTo>
                  <a:lnTo>
                    <a:pt x="83732" y="12700"/>
                  </a:lnTo>
                  <a:lnTo>
                    <a:pt x="83732" y="6350"/>
                  </a:lnTo>
                  <a:lnTo>
                    <a:pt x="83732" y="12700"/>
                  </a:lnTo>
                  <a:cubicBezTo>
                    <a:pt x="42728" y="12700"/>
                    <a:pt x="9580" y="56515"/>
                    <a:pt x="9580" y="11049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704687" y="5841359"/>
            <a:ext cx="558108" cy="558108"/>
            <a:chOff x="0" y="0"/>
            <a:chExt cx="744144" cy="7441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2110"/>
                  </a:moveTo>
                  <a:cubicBezTo>
                    <a:pt x="0" y="166624"/>
                    <a:pt x="166624" y="0"/>
                    <a:pt x="372110" y="0"/>
                  </a:cubicBezTo>
                  <a:cubicBezTo>
                    <a:pt x="577596" y="0"/>
                    <a:pt x="744220" y="166624"/>
                    <a:pt x="744220" y="372110"/>
                  </a:cubicBezTo>
                  <a:cubicBezTo>
                    <a:pt x="744220" y="577596"/>
                    <a:pt x="577596" y="744220"/>
                    <a:pt x="372110" y="744220"/>
                  </a:cubicBezTo>
                  <a:cubicBezTo>
                    <a:pt x="166624" y="744220"/>
                    <a:pt x="0" y="577596"/>
                    <a:pt x="0" y="3721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58125" y="5994797"/>
            <a:ext cx="251069" cy="251069"/>
          </a:xfrm>
          <a:custGeom>
            <a:avLst/>
            <a:gdLst/>
            <a:ahLst/>
            <a:cxnLst/>
            <a:rect l="l" t="t" r="r" b="b"/>
            <a:pathLst>
              <a:path w="251069" h="251069">
                <a:moveTo>
                  <a:pt x="0" y="0"/>
                </a:moveTo>
                <a:lnTo>
                  <a:pt x="251069" y="0"/>
                </a:lnTo>
                <a:lnTo>
                  <a:pt x="251069" y="251069"/>
                </a:lnTo>
                <a:lnTo>
                  <a:pt x="0" y="251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09" r="-7405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52347" y="420167"/>
            <a:ext cx="3021875" cy="597930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374" t="-3752" r="-8632" b="-3835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805147" y="420167"/>
            <a:ext cx="3021875" cy="597930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44" r="-44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210711" y="4590973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7608" t="-2414" r="-7620" b="-5332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340443" y="4681413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8929" t="-1537" r="-10078" b="-7772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7467000" y="1140670"/>
            <a:ext cx="9686479" cy="56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PERFORMA STAF TIDAK MERATA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67000" y="2190007"/>
            <a:ext cx="4235574" cy="326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18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endParaRPr lang="en-US" sz="2187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8411844" y="3185295"/>
            <a:ext cx="4221526" cy="627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Gap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Potensi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vs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Realisasi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70468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Mengidentifikasi perbedaan antara kapasitas individu dan hasil aktual yang dicapai untuk intervensi yang tepat.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532938" y="3342386"/>
            <a:ext cx="3908375" cy="31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Coaching &amp; Reposisi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015017" y="4016712"/>
            <a:ext cx="4579734" cy="10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dasar data yang kuat untuk sesi pembinaan yang efektif dan penempatan ulang staf yang strategis.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411844" y="5932592"/>
            <a:ext cx="4449735" cy="302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Mencegah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Penilaian</a:t>
            </a:r>
            <a:r>
              <a:rPr lang="en-US" sz="20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1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Subjektif</a:t>
            </a:r>
            <a:endParaRPr lang="en-US" sz="20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7704687" y="6532817"/>
            <a:ext cx="7600198" cy="68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Memastikan bahwa evaluasi kinerja didasarkan pada metrik objektif, bukan opini atau bias personal.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509119" y="7760046"/>
            <a:ext cx="2790530" cy="34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67000" y="8223047"/>
            <a:ext cx="406517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Pembinaan berbasis data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67000" y="8485288"/>
            <a:ext cx="3774945" cy="32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036" lvl="1" indent="-131018" algn="l">
              <a:lnSpc>
                <a:spcPts val="2795"/>
              </a:lnSpc>
              <a:buFont typeface="Arial"/>
              <a:buChar char="•"/>
            </a:pPr>
            <a:r>
              <a:rPr lang="en-US" sz="17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Penempatan sesuai kapasitas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965203" cy="10287000"/>
            <a:chOff x="0" y="0"/>
            <a:chExt cx="2528693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5286937" cy="13716000"/>
            </a:xfrm>
            <a:custGeom>
              <a:avLst/>
              <a:gdLst/>
              <a:ahLst/>
              <a:cxnLst/>
              <a:rect l="l" t="t" r="r" b="b"/>
              <a:pathLst>
                <a:path w="25286937" h="13716000">
                  <a:moveTo>
                    <a:pt x="0" y="0"/>
                  </a:moveTo>
                  <a:lnTo>
                    <a:pt x="25286937" y="0"/>
                  </a:lnTo>
                  <a:lnTo>
                    <a:pt x="25286937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851" b="-18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4926" y="3519040"/>
            <a:ext cx="5004940" cy="2072135"/>
            <a:chOff x="0" y="0"/>
            <a:chExt cx="6673253" cy="2762847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18998" y="3713112"/>
            <a:ext cx="539648" cy="539648"/>
            <a:chOff x="0" y="0"/>
            <a:chExt cx="719531" cy="7195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967378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800134" y="3519040"/>
            <a:ext cx="5004940" cy="2072135"/>
            <a:chOff x="0" y="0"/>
            <a:chExt cx="6673253" cy="2762847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0642" cy="2750058"/>
            </a:xfrm>
            <a:custGeom>
              <a:avLst/>
              <a:gdLst/>
              <a:ahLst/>
              <a:cxnLst/>
              <a:rect l="l" t="t" r="r" b="b"/>
              <a:pathLst>
                <a:path w="6660642" h="2750058">
                  <a:moveTo>
                    <a:pt x="0" y="100711"/>
                  </a:moveTo>
                  <a:cubicBezTo>
                    <a:pt x="0" y="45085"/>
                    <a:pt x="45212" y="0"/>
                    <a:pt x="101092" y="0"/>
                  </a:cubicBezTo>
                  <a:lnTo>
                    <a:pt x="6559550" y="0"/>
                  </a:lnTo>
                  <a:cubicBezTo>
                    <a:pt x="6615303" y="0"/>
                    <a:pt x="6660642" y="45085"/>
                    <a:pt x="6660642" y="100711"/>
                  </a:cubicBezTo>
                  <a:lnTo>
                    <a:pt x="6660642" y="2649347"/>
                  </a:lnTo>
                  <a:cubicBezTo>
                    <a:pt x="6660642" y="2704973"/>
                    <a:pt x="6615430" y="2750058"/>
                    <a:pt x="6559550" y="2750058"/>
                  </a:cubicBezTo>
                  <a:lnTo>
                    <a:pt x="101092" y="2750058"/>
                  </a:lnTo>
                  <a:cubicBezTo>
                    <a:pt x="45339" y="2750058"/>
                    <a:pt x="0" y="2704973"/>
                    <a:pt x="0" y="264934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3342" cy="2762758"/>
            </a:xfrm>
            <a:custGeom>
              <a:avLst/>
              <a:gdLst/>
              <a:ahLst/>
              <a:cxnLst/>
              <a:rect l="l" t="t" r="r" b="b"/>
              <a:pathLst>
                <a:path w="6673342" h="2762758">
                  <a:moveTo>
                    <a:pt x="0" y="107061"/>
                  </a:moveTo>
                  <a:cubicBezTo>
                    <a:pt x="0" y="47879"/>
                    <a:pt x="48133" y="0"/>
                    <a:pt x="107442" y="0"/>
                  </a:cubicBezTo>
                  <a:lnTo>
                    <a:pt x="6565900" y="0"/>
                  </a:lnTo>
                  <a:lnTo>
                    <a:pt x="6565900" y="6350"/>
                  </a:lnTo>
                  <a:lnTo>
                    <a:pt x="6565900" y="0"/>
                  </a:lnTo>
                  <a:cubicBezTo>
                    <a:pt x="6625209" y="0"/>
                    <a:pt x="6673342" y="47879"/>
                    <a:pt x="6673342" y="107061"/>
                  </a:cubicBezTo>
                  <a:lnTo>
                    <a:pt x="6666992" y="107061"/>
                  </a:lnTo>
                  <a:lnTo>
                    <a:pt x="6673342" y="107061"/>
                  </a:lnTo>
                  <a:lnTo>
                    <a:pt x="6673342" y="2655697"/>
                  </a:lnTo>
                  <a:lnTo>
                    <a:pt x="6666992" y="2655697"/>
                  </a:lnTo>
                  <a:lnTo>
                    <a:pt x="6673342" y="2655697"/>
                  </a:lnTo>
                  <a:cubicBezTo>
                    <a:pt x="6673342" y="2714879"/>
                    <a:pt x="6625209" y="2762758"/>
                    <a:pt x="6565900" y="2762758"/>
                  </a:cubicBezTo>
                  <a:lnTo>
                    <a:pt x="6565900" y="2756408"/>
                  </a:lnTo>
                  <a:lnTo>
                    <a:pt x="6565900" y="2762758"/>
                  </a:lnTo>
                  <a:lnTo>
                    <a:pt x="107442" y="2762758"/>
                  </a:lnTo>
                  <a:lnTo>
                    <a:pt x="107442" y="2756408"/>
                  </a:lnTo>
                  <a:lnTo>
                    <a:pt x="107442" y="2762758"/>
                  </a:lnTo>
                  <a:cubicBezTo>
                    <a:pt x="48133" y="2762758"/>
                    <a:pt x="0" y="2714879"/>
                    <a:pt x="0" y="2655697"/>
                  </a:cubicBezTo>
                  <a:lnTo>
                    <a:pt x="0" y="107061"/>
                  </a:lnTo>
                  <a:lnTo>
                    <a:pt x="6350" y="107061"/>
                  </a:lnTo>
                  <a:lnTo>
                    <a:pt x="0" y="107061"/>
                  </a:lnTo>
                  <a:moveTo>
                    <a:pt x="12700" y="107061"/>
                  </a:moveTo>
                  <a:lnTo>
                    <a:pt x="12700" y="2655697"/>
                  </a:lnTo>
                  <a:lnTo>
                    <a:pt x="6350" y="2655697"/>
                  </a:lnTo>
                  <a:lnTo>
                    <a:pt x="12700" y="2655697"/>
                  </a:lnTo>
                  <a:cubicBezTo>
                    <a:pt x="12700" y="2707767"/>
                    <a:pt x="55118" y="2750058"/>
                    <a:pt x="107442" y="2750058"/>
                  </a:cubicBezTo>
                  <a:lnTo>
                    <a:pt x="6565900" y="2750058"/>
                  </a:lnTo>
                  <a:cubicBezTo>
                    <a:pt x="6618224" y="2750058"/>
                    <a:pt x="6660642" y="2707767"/>
                    <a:pt x="6660642" y="2655697"/>
                  </a:cubicBezTo>
                  <a:lnTo>
                    <a:pt x="6660642" y="107061"/>
                  </a:lnTo>
                  <a:cubicBezTo>
                    <a:pt x="6660642" y="54991"/>
                    <a:pt x="6618224" y="12700"/>
                    <a:pt x="6565900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5994197" y="3713112"/>
            <a:ext cx="539648" cy="539648"/>
            <a:chOff x="0" y="0"/>
            <a:chExt cx="719531" cy="7195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6142587" y="3861492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1" b="-769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24926" y="5761434"/>
            <a:ext cx="8205528" cy="1784299"/>
            <a:chOff x="0" y="0"/>
            <a:chExt cx="10940704" cy="2379066"/>
          </a:xfrm>
        </p:grpSpPr>
        <p:sp>
          <p:nvSpPr>
            <p:cNvPr id="17" name="Freeform 17"/>
            <p:cNvSpPr/>
            <p:nvPr/>
          </p:nvSpPr>
          <p:spPr>
            <a:xfrm>
              <a:off x="5118" y="6350"/>
              <a:ext cx="10930457" cy="2366264"/>
            </a:xfrm>
            <a:custGeom>
              <a:avLst/>
              <a:gdLst/>
              <a:ahLst/>
              <a:cxnLst/>
              <a:rect l="l" t="t" r="r" b="b"/>
              <a:pathLst>
                <a:path w="10930457" h="2366264">
                  <a:moveTo>
                    <a:pt x="0" y="100711"/>
                  </a:moveTo>
                  <a:cubicBezTo>
                    <a:pt x="0" y="45085"/>
                    <a:pt x="36545" y="0"/>
                    <a:pt x="81586" y="0"/>
                  </a:cubicBezTo>
                  <a:lnTo>
                    <a:pt x="10848872" y="0"/>
                  </a:lnTo>
                  <a:cubicBezTo>
                    <a:pt x="10893913" y="0"/>
                    <a:pt x="10930457" y="45085"/>
                    <a:pt x="10930457" y="100711"/>
                  </a:cubicBezTo>
                  <a:lnTo>
                    <a:pt x="10930457" y="2265553"/>
                  </a:lnTo>
                  <a:cubicBezTo>
                    <a:pt x="10930457" y="2321179"/>
                    <a:pt x="10893913" y="2366264"/>
                    <a:pt x="10848872" y="2366264"/>
                  </a:cubicBezTo>
                  <a:lnTo>
                    <a:pt x="81586" y="2366264"/>
                  </a:lnTo>
                  <a:cubicBezTo>
                    <a:pt x="36545" y="2366264"/>
                    <a:pt x="0" y="2321179"/>
                    <a:pt x="0" y="2265553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940693" cy="2378964"/>
            </a:xfrm>
            <a:custGeom>
              <a:avLst/>
              <a:gdLst/>
              <a:ahLst/>
              <a:cxnLst/>
              <a:rect l="l" t="t" r="r" b="b"/>
              <a:pathLst>
                <a:path w="10940693" h="2378964">
                  <a:moveTo>
                    <a:pt x="0" y="107061"/>
                  </a:moveTo>
                  <a:cubicBezTo>
                    <a:pt x="0" y="47879"/>
                    <a:pt x="38797" y="0"/>
                    <a:pt x="86704" y="0"/>
                  </a:cubicBezTo>
                  <a:lnTo>
                    <a:pt x="10853990" y="0"/>
                  </a:lnTo>
                  <a:lnTo>
                    <a:pt x="10853990" y="6350"/>
                  </a:lnTo>
                  <a:lnTo>
                    <a:pt x="10853990" y="0"/>
                  </a:lnTo>
                  <a:cubicBezTo>
                    <a:pt x="10901898" y="0"/>
                    <a:pt x="10940693" y="47879"/>
                    <a:pt x="10940693" y="107061"/>
                  </a:cubicBezTo>
                  <a:lnTo>
                    <a:pt x="10935575" y="107061"/>
                  </a:lnTo>
                  <a:lnTo>
                    <a:pt x="10940693" y="107061"/>
                  </a:lnTo>
                  <a:lnTo>
                    <a:pt x="10940693" y="2271903"/>
                  </a:lnTo>
                  <a:lnTo>
                    <a:pt x="10935575" y="2271903"/>
                  </a:lnTo>
                  <a:lnTo>
                    <a:pt x="10940693" y="2271903"/>
                  </a:lnTo>
                  <a:cubicBezTo>
                    <a:pt x="10940693" y="2331085"/>
                    <a:pt x="10901898" y="2378964"/>
                    <a:pt x="10853990" y="2378964"/>
                  </a:cubicBezTo>
                  <a:lnTo>
                    <a:pt x="10853990" y="2372614"/>
                  </a:lnTo>
                  <a:lnTo>
                    <a:pt x="10853990" y="2378964"/>
                  </a:lnTo>
                  <a:lnTo>
                    <a:pt x="86704" y="2378964"/>
                  </a:lnTo>
                  <a:lnTo>
                    <a:pt x="86704" y="2372614"/>
                  </a:lnTo>
                  <a:lnTo>
                    <a:pt x="86704" y="2378964"/>
                  </a:lnTo>
                  <a:cubicBezTo>
                    <a:pt x="38797" y="2378964"/>
                    <a:pt x="0" y="2331085"/>
                    <a:pt x="0" y="2271903"/>
                  </a:cubicBezTo>
                  <a:lnTo>
                    <a:pt x="0" y="107061"/>
                  </a:lnTo>
                  <a:lnTo>
                    <a:pt x="5118" y="107061"/>
                  </a:lnTo>
                  <a:lnTo>
                    <a:pt x="0" y="107061"/>
                  </a:lnTo>
                  <a:moveTo>
                    <a:pt x="10237" y="107061"/>
                  </a:moveTo>
                  <a:lnTo>
                    <a:pt x="10237" y="2271903"/>
                  </a:lnTo>
                  <a:lnTo>
                    <a:pt x="5118" y="2271903"/>
                  </a:lnTo>
                  <a:lnTo>
                    <a:pt x="10237" y="2271903"/>
                  </a:lnTo>
                  <a:cubicBezTo>
                    <a:pt x="10237" y="2323973"/>
                    <a:pt x="44427" y="2366264"/>
                    <a:pt x="86704" y="2366264"/>
                  </a:cubicBezTo>
                  <a:lnTo>
                    <a:pt x="10853990" y="2366264"/>
                  </a:lnTo>
                  <a:cubicBezTo>
                    <a:pt x="10896267" y="2366264"/>
                    <a:pt x="10930457" y="2323973"/>
                    <a:pt x="10930457" y="2271903"/>
                  </a:cubicBezTo>
                  <a:lnTo>
                    <a:pt x="10930457" y="107061"/>
                  </a:lnTo>
                  <a:cubicBezTo>
                    <a:pt x="10930457" y="54991"/>
                    <a:pt x="10896267" y="12700"/>
                    <a:pt x="10853990" y="12700"/>
                  </a:cubicBezTo>
                  <a:lnTo>
                    <a:pt x="86704" y="12700"/>
                  </a:lnTo>
                  <a:lnTo>
                    <a:pt x="86704" y="6350"/>
                  </a:lnTo>
                  <a:lnTo>
                    <a:pt x="86704" y="12700"/>
                  </a:lnTo>
                  <a:cubicBezTo>
                    <a:pt x="44427" y="12700"/>
                    <a:pt x="10237" y="54991"/>
                    <a:pt x="10237" y="10706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818998" y="5955506"/>
            <a:ext cx="539648" cy="539648"/>
            <a:chOff x="0" y="0"/>
            <a:chExt cx="719531" cy="7195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9582" cy="719582"/>
            </a:xfrm>
            <a:custGeom>
              <a:avLst/>
              <a:gdLst/>
              <a:ahLst/>
              <a:cxnLst/>
              <a:rect l="l" t="t" r="r" b="b"/>
              <a:pathLst>
                <a:path w="719582" h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967378" y="6103887"/>
            <a:ext cx="242735" cy="242735"/>
          </a:xfrm>
          <a:custGeom>
            <a:avLst/>
            <a:gdLst/>
            <a:ahLst/>
            <a:cxnLst/>
            <a:rect l="l" t="t" r="r" b="b"/>
            <a:pathLst>
              <a:path w="242735" h="242735">
                <a:moveTo>
                  <a:pt x="0" y="0"/>
                </a:moveTo>
                <a:lnTo>
                  <a:pt x="242735" y="0"/>
                </a:lnTo>
                <a:lnTo>
                  <a:pt x="242735" y="242735"/>
                </a:lnTo>
                <a:lnTo>
                  <a:pt x="0" y="242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68" b="-577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509924" y="554445"/>
            <a:ext cx="2651460" cy="5246370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3248" t="-747" r="-6805" b="-155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4923385" y="515064"/>
            <a:ext cx="2651460" cy="5246370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4296" t="-6480" r="-11116" b="-4208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2271924" y="4584559"/>
            <a:ext cx="2651460" cy="5246370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3188" t="-3914" r="-11989" b="-4608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5485360" y="4728477"/>
            <a:ext cx="2651460" cy="5246370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7084" t="-4472" r="-6173" b="-2271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634460" y="1372913"/>
            <a:ext cx="1062281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AKTIVITAS DIGITAL TIDAK KONSISTEN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34460" y="2552108"/>
            <a:ext cx="10097988" cy="40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– Behavioral Intelligence Audit System.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09032" y="3778812"/>
            <a:ext cx="4026762" cy="65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 Perilaku Konten &amp; Komunikasi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18998" y="4478907"/>
            <a:ext cx="4419162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bagaimana konten diproduksi dan dikonsumsi, serta pola komunikasi digital.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581470" y="3842442"/>
            <a:ext cx="4068217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Mengaudit Akun &amp; Pola Interaksi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994197" y="4478907"/>
            <a:ext cx="4616796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Meninjau aktivitas akun dan mengidentifikasi tren atau anomali dalam interaksi digital.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09032" y="6084837"/>
            <a:ext cx="4887516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Mendeteksi Risiko Digital Tersembunyi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23770" y="6649929"/>
            <a:ext cx="8103778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Mengungkap potensi ancaman atau kerentanan yang tidak terlihat secara langsung di ranah digital.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34460" y="7879109"/>
            <a:ext cx="2698699" cy="36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34460" y="8254451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 citra &amp; konsistensi brand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29688" y="8692458"/>
            <a:ext cx="10170614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Menghindari risiko reputasi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42725" cy="10287000"/>
            <a:chOff x="0" y="0"/>
            <a:chExt cx="24856967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56966" cy="13716000"/>
            </a:xfrm>
            <a:custGeom>
              <a:avLst/>
              <a:gdLst/>
              <a:ahLst/>
              <a:cxnLst/>
              <a:rect l="l" t="t" r="r" b="b"/>
              <a:pathLst>
                <a:path w="24856966" h="13716000">
                  <a:moveTo>
                    <a:pt x="0" y="0"/>
                  </a:moveTo>
                  <a:lnTo>
                    <a:pt x="24856966" y="0"/>
                  </a:lnTo>
                  <a:lnTo>
                    <a:pt x="24856966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69" b="-9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482183" y="3345809"/>
            <a:ext cx="5032869" cy="2069754"/>
            <a:chOff x="0" y="0"/>
            <a:chExt cx="6674244" cy="2759672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661531" cy="2746883"/>
            </a:xfrm>
            <a:custGeom>
              <a:avLst/>
              <a:gdLst/>
              <a:ahLst/>
              <a:cxnLst/>
              <a:rect l="l" t="t" r="r" b="b"/>
              <a:pathLst>
                <a:path w="6661531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693" y="0"/>
                  </a:lnTo>
                  <a:cubicBezTo>
                    <a:pt x="6616447" y="0"/>
                    <a:pt x="6661531" y="45085"/>
                    <a:pt x="6661531" y="100584"/>
                  </a:cubicBezTo>
                  <a:lnTo>
                    <a:pt x="6661531" y="2646299"/>
                  </a:lnTo>
                  <a:cubicBezTo>
                    <a:pt x="6661531" y="2701925"/>
                    <a:pt x="6616319" y="2746883"/>
                    <a:pt x="6560693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74231" cy="2759583"/>
            </a:xfrm>
            <a:custGeom>
              <a:avLst/>
              <a:gdLst/>
              <a:ahLst/>
              <a:cxnLst/>
              <a:rect l="l" t="t" r="r" b="b"/>
              <a:pathLst>
                <a:path w="6674231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043" y="0"/>
                  </a:lnTo>
                  <a:lnTo>
                    <a:pt x="6567043" y="6350"/>
                  </a:lnTo>
                  <a:lnTo>
                    <a:pt x="6567043" y="0"/>
                  </a:lnTo>
                  <a:cubicBezTo>
                    <a:pt x="6626225" y="0"/>
                    <a:pt x="6674231" y="47879"/>
                    <a:pt x="6674231" y="106934"/>
                  </a:cubicBezTo>
                  <a:lnTo>
                    <a:pt x="6667881" y="106934"/>
                  </a:lnTo>
                  <a:lnTo>
                    <a:pt x="6674231" y="106934"/>
                  </a:lnTo>
                  <a:lnTo>
                    <a:pt x="6674231" y="2652649"/>
                  </a:lnTo>
                  <a:lnTo>
                    <a:pt x="6667881" y="2652649"/>
                  </a:lnTo>
                  <a:lnTo>
                    <a:pt x="6674231" y="2652649"/>
                  </a:lnTo>
                  <a:cubicBezTo>
                    <a:pt x="6674231" y="2711704"/>
                    <a:pt x="6626225" y="2759583"/>
                    <a:pt x="6567043" y="2759583"/>
                  </a:cubicBezTo>
                  <a:lnTo>
                    <a:pt x="6567043" y="2753233"/>
                  </a:lnTo>
                  <a:lnTo>
                    <a:pt x="6567043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043" y="2746883"/>
                  </a:lnTo>
                  <a:cubicBezTo>
                    <a:pt x="6619240" y="2746883"/>
                    <a:pt x="6661531" y="2704719"/>
                    <a:pt x="6661531" y="2652649"/>
                  </a:cubicBezTo>
                  <a:lnTo>
                    <a:pt x="6661531" y="106934"/>
                  </a:lnTo>
                  <a:cubicBezTo>
                    <a:pt x="6661531" y="54864"/>
                    <a:pt x="6619240" y="12700"/>
                    <a:pt x="6567043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676112" y="3539728"/>
            <a:ext cx="539058" cy="539058"/>
            <a:chOff x="0" y="0"/>
            <a:chExt cx="718744" cy="718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7824340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47" r="-384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657982" y="3345809"/>
            <a:ext cx="5630018" cy="2069754"/>
            <a:chOff x="0" y="0"/>
            <a:chExt cx="6674447" cy="275967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61658" cy="2746883"/>
            </a:xfrm>
            <a:custGeom>
              <a:avLst/>
              <a:gdLst/>
              <a:ahLst/>
              <a:cxnLst/>
              <a:rect l="l" t="t" r="r" b="b"/>
              <a:pathLst>
                <a:path w="6661658" h="2746883">
                  <a:moveTo>
                    <a:pt x="0" y="100584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6560820" y="0"/>
                  </a:lnTo>
                  <a:cubicBezTo>
                    <a:pt x="6616573" y="0"/>
                    <a:pt x="6661658" y="45085"/>
                    <a:pt x="6661658" y="100584"/>
                  </a:cubicBezTo>
                  <a:lnTo>
                    <a:pt x="6661658" y="2646299"/>
                  </a:lnTo>
                  <a:cubicBezTo>
                    <a:pt x="6661658" y="2701925"/>
                    <a:pt x="6616446" y="2746883"/>
                    <a:pt x="6560820" y="2746883"/>
                  </a:cubicBezTo>
                  <a:lnTo>
                    <a:pt x="100838" y="2746883"/>
                  </a:lnTo>
                  <a:cubicBezTo>
                    <a:pt x="45085" y="2746883"/>
                    <a:pt x="0" y="2701798"/>
                    <a:pt x="0" y="2646299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74358" cy="2759583"/>
            </a:xfrm>
            <a:custGeom>
              <a:avLst/>
              <a:gdLst/>
              <a:ahLst/>
              <a:cxnLst/>
              <a:rect l="l" t="t" r="r" b="b"/>
              <a:pathLst>
                <a:path w="6674358" h="2759583">
                  <a:moveTo>
                    <a:pt x="0" y="106934"/>
                  </a:moveTo>
                  <a:cubicBezTo>
                    <a:pt x="0" y="47879"/>
                    <a:pt x="48006" y="0"/>
                    <a:pt x="107188" y="0"/>
                  </a:cubicBezTo>
                  <a:lnTo>
                    <a:pt x="6567170" y="0"/>
                  </a:lnTo>
                  <a:lnTo>
                    <a:pt x="6567170" y="6350"/>
                  </a:lnTo>
                  <a:lnTo>
                    <a:pt x="6567170" y="0"/>
                  </a:lnTo>
                  <a:cubicBezTo>
                    <a:pt x="6626351" y="0"/>
                    <a:pt x="6674358" y="47879"/>
                    <a:pt x="6674358" y="106934"/>
                  </a:cubicBezTo>
                  <a:lnTo>
                    <a:pt x="6668008" y="106934"/>
                  </a:lnTo>
                  <a:lnTo>
                    <a:pt x="6674358" y="106934"/>
                  </a:lnTo>
                  <a:lnTo>
                    <a:pt x="6674358" y="2652649"/>
                  </a:lnTo>
                  <a:lnTo>
                    <a:pt x="6668008" y="2652649"/>
                  </a:lnTo>
                  <a:lnTo>
                    <a:pt x="6674358" y="2652649"/>
                  </a:lnTo>
                  <a:cubicBezTo>
                    <a:pt x="6674358" y="2711704"/>
                    <a:pt x="6626351" y="2759583"/>
                    <a:pt x="6567170" y="2759583"/>
                  </a:cubicBezTo>
                  <a:lnTo>
                    <a:pt x="6567170" y="2753233"/>
                  </a:lnTo>
                  <a:lnTo>
                    <a:pt x="6567170" y="2759583"/>
                  </a:lnTo>
                  <a:lnTo>
                    <a:pt x="107188" y="2759583"/>
                  </a:lnTo>
                  <a:lnTo>
                    <a:pt x="107188" y="2753233"/>
                  </a:lnTo>
                  <a:lnTo>
                    <a:pt x="107188" y="2759583"/>
                  </a:lnTo>
                  <a:cubicBezTo>
                    <a:pt x="48006" y="2759583"/>
                    <a:pt x="0" y="2711704"/>
                    <a:pt x="0" y="2652649"/>
                  </a:cubicBezTo>
                  <a:lnTo>
                    <a:pt x="0" y="106934"/>
                  </a:lnTo>
                  <a:lnTo>
                    <a:pt x="6350" y="106934"/>
                  </a:lnTo>
                  <a:lnTo>
                    <a:pt x="0" y="106934"/>
                  </a:lnTo>
                  <a:moveTo>
                    <a:pt x="12700" y="106934"/>
                  </a:moveTo>
                  <a:lnTo>
                    <a:pt x="12700" y="2652649"/>
                  </a:lnTo>
                  <a:lnTo>
                    <a:pt x="6350" y="2652649"/>
                  </a:lnTo>
                  <a:lnTo>
                    <a:pt x="12700" y="2652649"/>
                  </a:lnTo>
                  <a:cubicBezTo>
                    <a:pt x="12700" y="2704719"/>
                    <a:pt x="54991" y="2746883"/>
                    <a:pt x="107188" y="2746883"/>
                  </a:cubicBezTo>
                  <a:lnTo>
                    <a:pt x="6567170" y="2746883"/>
                  </a:lnTo>
                  <a:cubicBezTo>
                    <a:pt x="6619367" y="2746883"/>
                    <a:pt x="6661658" y="2704719"/>
                    <a:pt x="6661658" y="2652649"/>
                  </a:cubicBezTo>
                  <a:lnTo>
                    <a:pt x="6661658" y="106934"/>
                  </a:lnTo>
                  <a:cubicBezTo>
                    <a:pt x="6661658" y="54864"/>
                    <a:pt x="6619367" y="12700"/>
                    <a:pt x="6567170" y="12700"/>
                  </a:cubicBezTo>
                  <a:lnTo>
                    <a:pt x="107188" y="12700"/>
                  </a:lnTo>
                  <a:lnTo>
                    <a:pt x="107188" y="6350"/>
                  </a:lnTo>
                  <a:lnTo>
                    <a:pt x="107188" y="12700"/>
                  </a:lnTo>
                  <a:cubicBezTo>
                    <a:pt x="54991" y="12700"/>
                    <a:pt x="12700" y="54864"/>
                    <a:pt x="12700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851902" y="3539728"/>
            <a:ext cx="539058" cy="539058"/>
            <a:chOff x="0" y="0"/>
            <a:chExt cx="718744" cy="7187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3000139" y="3687813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3"/>
                </a:lnTo>
                <a:lnTo>
                  <a:pt x="0" y="242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767" b="-576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482183" y="5585670"/>
            <a:ext cx="8148764" cy="1782366"/>
            <a:chOff x="0" y="0"/>
            <a:chExt cx="10865019" cy="2376488"/>
          </a:xfrm>
        </p:grpSpPr>
        <p:sp>
          <p:nvSpPr>
            <p:cNvPr id="17" name="Freeform 17"/>
            <p:cNvSpPr/>
            <p:nvPr/>
          </p:nvSpPr>
          <p:spPr>
            <a:xfrm>
              <a:off x="5082" y="6350"/>
              <a:ext cx="10854874" cy="2363724"/>
            </a:xfrm>
            <a:custGeom>
              <a:avLst/>
              <a:gdLst/>
              <a:ahLst/>
              <a:cxnLst/>
              <a:rect l="l" t="t" r="r" b="b"/>
              <a:pathLst>
                <a:path w="10854874" h="2363724">
                  <a:moveTo>
                    <a:pt x="0" y="100584"/>
                  </a:moveTo>
                  <a:cubicBezTo>
                    <a:pt x="0" y="45085"/>
                    <a:pt x="36185" y="0"/>
                    <a:pt x="80908" y="0"/>
                  </a:cubicBezTo>
                  <a:lnTo>
                    <a:pt x="10773967" y="0"/>
                  </a:lnTo>
                  <a:cubicBezTo>
                    <a:pt x="10818690" y="0"/>
                    <a:pt x="10854875" y="45085"/>
                    <a:pt x="10854875" y="100584"/>
                  </a:cubicBezTo>
                  <a:lnTo>
                    <a:pt x="10854875" y="2263140"/>
                  </a:lnTo>
                  <a:cubicBezTo>
                    <a:pt x="10854875" y="2318766"/>
                    <a:pt x="10818690" y="2363724"/>
                    <a:pt x="10773967" y="2363724"/>
                  </a:cubicBezTo>
                  <a:lnTo>
                    <a:pt x="80908" y="2363724"/>
                  </a:lnTo>
                  <a:cubicBezTo>
                    <a:pt x="36185" y="2363724"/>
                    <a:pt x="0" y="2318639"/>
                    <a:pt x="0" y="226314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865043" cy="2376424"/>
            </a:xfrm>
            <a:custGeom>
              <a:avLst/>
              <a:gdLst/>
              <a:ahLst/>
              <a:cxnLst/>
              <a:rect l="l" t="t" r="r" b="b"/>
              <a:pathLst>
                <a:path w="10865043" h="2376424">
                  <a:moveTo>
                    <a:pt x="0" y="106934"/>
                  </a:moveTo>
                  <a:cubicBezTo>
                    <a:pt x="0" y="47879"/>
                    <a:pt x="38523" y="0"/>
                    <a:pt x="85990" y="0"/>
                  </a:cubicBezTo>
                  <a:lnTo>
                    <a:pt x="10779049" y="0"/>
                  </a:lnTo>
                  <a:lnTo>
                    <a:pt x="10779049" y="6350"/>
                  </a:lnTo>
                  <a:lnTo>
                    <a:pt x="10779049" y="0"/>
                  </a:lnTo>
                  <a:cubicBezTo>
                    <a:pt x="10826517" y="0"/>
                    <a:pt x="10865043" y="47879"/>
                    <a:pt x="10865043" y="106934"/>
                  </a:cubicBezTo>
                  <a:lnTo>
                    <a:pt x="10859957" y="106934"/>
                  </a:lnTo>
                  <a:lnTo>
                    <a:pt x="10865043" y="106934"/>
                  </a:lnTo>
                  <a:lnTo>
                    <a:pt x="10865043" y="2269490"/>
                  </a:lnTo>
                  <a:lnTo>
                    <a:pt x="10859957" y="2269490"/>
                  </a:lnTo>
                  <a:lnTo>
                    <a:pt x="10865043" y="2269490"/>
                  </a:lnTo>
                  <a:cubicBezTo>
                    <a:pt x="10865043" y="2328545"/>
                    <a:pt x="10826517" y="2376424"/>
                    <a:pt x="10779049" y="2376424"/>
                  </a:cubicBezTo>
                  <a:lnTo>
                    <a:pt x="10779049" y="2370074"/>
                  </a:lnTo>
                  <a:lnTo>
                    <a:pt x="10779049" y="2376424"/>
                  </a:lnTo>
                  <a:lnTo>
                    <a:pt x="85990" y="2376424"/>
                  </a:lnTo>
                  <a:lnTo>
                    <a:pt x="85990" y="2370074"/>
                  </a:lnTo>
                  <a:lnTo>
                    <a:pt x="85990" y="2376424"/>
                  </a:lnTo>
                  <a:cubicBezTo>
                    <a:pt x="38523" y="2376424"/>
                    <a:pt x="0" y="2328545"/>
                    <a:pt x="0" y="2269490"/>
                  </a:cubicBezTo>
                  <a:lnTo>
                    <a:pt x="0" y="106934"/>
                  </a:lnTo>
                  <a:lnTo>
                    <a:pt x="5082" y="106934"/>
                  </a:lnTo>
                  <a:lnTo>
                    <a:pt x="0" y="106934"/>
                  </a:lnTo>
                  <a:moveTo>
                    <a:pt x="10164" y="106934"/>
                  </a:moveTo>
                  <a:lnTo>
                    <a:pt x="10164" y="2269490"/>
                  </a:lnTo>
                  <a:lnTo>
                    <a:pt x="5082" y="2269490"/>
                  </a:lnTo>
                  <a:lnTo>
                    <a:pt x="10164" y="2269490"/>
                  </a:lnTo>
                  <a:cubicBezTo>
                    <a:pt x="10164" y="2321560"/>
                    <a:pt x="44113" y="2363724"/>
                    <a:pt x="85990" y="2363724"/>
                  </a:cubicBezTo>
                  <a:lnTo>
                    <a:pt x="10779049" y="2363724"/>
                  </a:lnTo>
                  <a:cubicBezTo>
                    <a:pt x="10820926" y="2363724"/>
                    <a:pt x="10854874" y="2321433"/>
                    <a:pt x="10854874" y="2269490"/>
                  </a:cubicBezTo>
                  <a:lnTo>
                    <a:pt x="10854874" y="106934"/>
                  </a:lnTo>
                  <a:cubicBezTo>
                    <a:pt x="10854874" y="54864"/>
                    <a:pt x="10820926" y="12700"/>
                    <a:pt x="10779049" y="12700"/>
                  </a:cubicBezTo>
                  <a:lnTo>
                    <a:pt x="85990" y="12700"/>
                  </a:lnTo>
                  <a:lnTo>
                    <a:pt x="85990" y="6350"/>
                  </a:lnTo>
                  <a:lnTo>
                    <a:pt x="85990" y="12700"/>
                  </a:lnTo>
                  <a:cubicBezTo>
                    <a:pt x="44113" y="12700"/>
                    <a:pt x="10164" y="54991"/>
                    <a:pt x="10164" y="106934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7676112" y="5779589"/>
            <a:ext cx="539058" cy="539058"/>
            <a:chOff x="0" y="0"/>
            <a:chExt cx="718744" cy="7187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8820" cy="718820"/>
            </a:xfrm>
            <a:custGeom>
              <a:avLst/>
              <a:gdLst/>
              <a:ahLst/>
              <a:cxnLst/>
              <a:rect l="l" t="t" r="r" b="b"/>
              <a:pathLst>
                <a:path w="718820" h="718820">
                  <a:moveTo>
                    <a:pt x="0" y="359410"/>
                  </a:moveTo>
                  <a:cubicBezTo>
                    <a:pt x="0" y="160909"/>
                    <a:pt x="160909" y="0"/>
                    <a:pt x="359410" y="0"/>
                  </a:cubicBezTo>
                  <a:cubicBezTo>
                    <a:pt x="557911" y="0"/>
                    <a:pt x="718820" y="160909"/>
                    <a:pt x="718820" y="359410"/>
                  </a:cubicBezTo>
                  <a:cubicBezTo>
                    <a:pt x="718820" y="557911"/>
                    <a:pt x="557911" y="718820"/>
                    <a:pt x="359410" y="718820"/>
                  </a:cubicBezTo>
                  <a:cubicBezTo>
                    <a:pt x="160909" y="718820"/>
                    <a:pt x="0" y="557784"/>
                    <a:pt x="0" y="35941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824340" y="5927674"/>
            <a:ext cx="242592" cy="242592"/>
          </a:xfrm>
          <a:custGeom>
            <a:avLst/>
            <a:gdLst/>
            <a:ahLst/>
            <a:cxnLst/>
            <a:rect l="l" t="t" r="r" b="b"/>
            <a:pathLst>
              <a:path w="242592" h="242592">
                <a:moveTo>
                  <a:pt x="0" y="0"/>
                </a:moveTo>
                <a:lnTo>
                  <a:pt x="242592" y="0"/>
                </a:lnTo>
                <a:lnTo>
                  <a:pt x="242592" y="242592"/>
                </a:lnTo>
                <a:lnTo>
                  <a:pt x="0" y="242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23" r="-1919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394868" y="916543"/>
            <a:ext cx="4267915" cy="8444803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077" t="-3791" r="-11064" b="-5596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526770" y="2401838"/>
            <a:ext cx="3517262" cy="6959508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1755" t="-3059" r="-9020" b="-1646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7482183" y="1631434"/>
            <a:ext cx="10895631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PERLU ARAH STRATEGI &amp; PERBAIKAN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86945" y="2599809"/>
            <a:ext cx="7753055" cy="404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 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(</a:t>
            </a:r>
            <a:r>
              <a:rPr lang="en-US" sz="2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Kombinasi</a:t>
            </a:r>
            <a:r>
              <a:rPr lang="en-US" sz="2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40359" y="3697773"/>
            <a:ext cx="4421019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AiSG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Orang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Struktur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676107" y="4264812"/>
            <a:ext cx="4617834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data kinerja individu dan tim serta struktur organisasi secara objektif.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86209" y="3668763"/>
            <a:ext cx="4891605" cy="31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BiAS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Membaca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Perilaku</a:t>
            </a:r>
            <a:r>
              <a:rPr lang="en-US" sz="204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&amp; </a:t>
            </a:r>
            <a:r>
              <a:rPr lang="en-US" sz="204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Komunikasi</a:t>
            </a:r>
            <a:endParaRPr lang="en-US" sz="2049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897441" y="4322496"/>
            <a:ext cx="4617987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Menganalisis pola interaksi digital, konten, dan komunikasi di seluruh platform.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314210" y="5886044"/>
            <a:ext cx="5640139" cy="32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Gabungannya Memberi Peta Utuh Organisasi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76112" y="6461522"/>
            <a:ext cx="7954835" cy="7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Integrasi kedua sistem menciptakan gambaran holistik untuk pengambilan keputusan yang strategis.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86945" y="7604227"/>
            <a:ext cx="2695575" cy="36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86945" y="8162925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Menentukan arah training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86945" y="8513121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Menyusun strategi realistis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486945" y="8863308"/>
            <a:ext cx="10172109" cy="33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7691" lvl="1" indent="-133846" algn="l">
              <a:lnSpc>
                <a:spcPts val="2904"/>
              </a:lnSpc>
              <a:buFont typeface="Arial"/>
              <a:buChar char="•"/>
            </a:pPr>
            <a:r>
              <a:rPr lang="en-US" sz="17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Mengunci standar kinerja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74973" cy="10287000"/>
            <a:chOff x="0" y="0"/>
            <a:chExt cx="24899964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99964" cy="13716000"/>
            </a:xfrm>
            <a:custGeom>
              <a:avLst/>
              <a:gdLst/>
              <a:ahLst/>
              <a:cxnLst/>
              <a:rect l="l" t="t" r="r" b="b"/>
              <a:pathLst>
                <a:path w="24899964" h="13716000">
                  <a:moveTo>
                    <a:pt x="0" y="0"/>
                  </a:moveTo>
                  <a:lnTo>
                    <a:pt x="24899964" y="0"/>
                  </a:lnTo>
                  <a:lnTo>
                    <a:pt x="24899964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1057" b="-105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127883" y="1081897"/>
            <a:ext cx="9273917" cy="646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4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PANDUAN CEPAT DI LAPANGAN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0541" y="2070910"/>
            <a:ext cx="15044944" cy="79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024" b="1" i="1">
                <a:solidFill>
                  <a:srgbClr val="27252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Panduan ringkas ini dirancang untuk membantu tim di lapangan dalam mengambil keputusan cepat dan tepat, memastikan setiap interaksi selaras dengan strategi perusahaan.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0416" y="3259484"/>
            <a:ext cx="5466759" cy="2788291"/>
            <a:chOff x="0" y="0"/>
            <a:chExt cx="7289013" cy="3717722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7276338" cy="3704971"/>
            </a:xfrm>
            <a:custGeom>
              <a:avLst/>
              <a:gdLst/>
              <a:ahLst/>
              <a:cxnLst/>
              <a:rect l="l" t="t" r="r" b="b"/>
              <a:pathLst>
                <a:path w="7276338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6831" y="0"/>
                  </a:lnTo>
                  <a:cubicBezTo>
                    <a:pt x="7222872" y="0"/>
                    <a:pt x="7276338" y="53340"/>
                    <a:pt x="7276338" y="119253"/>
                  </a:cubicBezTo>
                  <a:lnTo>
                    <a:pt x="7276338" y="3585718"/>
                  </a:lnTo>
                  <a:cubicBezTo>
                    <a:pt x="7276338" y="3651631"/>
                    <a:pt x="7222872" y="3704971"/>
                    <a:pt x="7156831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89038" cy="3717671"/>
            </a:xfrm>
            <a:custGeom>
              <a:avLst/>
              <a:gdLst/>
              <a:ahLst/>
              <a:cxnLst/>
              <a:rect l="l" t="t" r="r" b="b"/>
              <a:pathLst>
                <a:path w="7289038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181" y="0"/>
                  </a:lnTo>
                  <a:lnTo>
                    <a:pt x="7163181" y="6350"/>
                  </a:lnTo>
                  <a:lnTo>
                    <a:pt x="7163181" y="0"/>
                  </a:lnTo>
                  <a:cubicBezTo>
                    <a:pt x="7232650" y="0"/>
                    <a:pt x="7289038" y="56261"/>
                    <a:pt x="7289038" y="125603"/>
                  </a:cubicBezTo>
                  <a:lnTo>
                    <a:pt x="7282688" y="125603"/>
                  </a:lnTo>
                  <a:lnTo>
                    <a:pt x="7289038" y="125603"/>
                  </a:lnTo>
                  <a:lnTo>
                    <a:pt x="7289038" y="3592068"/>
                  </a:lnTo>
                  <a:lnTo>
                    <a:pt x="7282688" y="3592068"/>
                  </a:lnTo>
                  <a:lnTo>
                    <a:pt x="7289038" y="3592068"/>
                  </a:lnTo>
                  <a:cubicBezTo>
                    <a:pt x="7289038" y="3661410"/>
                    <a:pt x="7232650" y="3717671"/>
                    <a:pt x="7163181" y="3717671"/>
                  </a:cubicBezTo>
                  <a:lnTo>
                    <a:pt x="7163181" y="3711321"/>
                  </a:lnTo>
                  <a:lnTo>
                    <a:pt x="7163181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181" y="3704971"/>
                  </a:lnTo>
                  <a:cubicBezTo>
                    <a:pt x="7225665" y="3704971"/>
                    <a:pt x="7276338" y="3654425"/>
                    <a:pt x="7276338" y="3592068"/>
                  </a:cubicBezTo>
                  <a:lnTo>
                    <a:pt x="7276338" y="125603"/>
                  </a:lnTo>
                  <a:cubicBezTo>
                    <a:pt x="7276338" y="63246"/>
                    <a:pt x="7225665" y="12700"/>
                    <a:pt x="7163181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967530" y="3486598"/>
            <a:ext cx="638766" cy="638766"/>
            <a:chOff x="0" y="0"/>
            <a:chExt cx="851687" cy="8516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143152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838" b="-483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67530" y="4319140"/>
            <a:ext cx="336277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BELUM KENAL?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7530" y="4731991"/>
            <a:ext cx="5012531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TikTok (Official &amp; Newsmaker)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Bangun trust emosional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Kirim website/aplikasi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10477" y="3259484"/>
            <a:ext cx="5466902" cy="2788291"/>
            <a:chOff x="0" y="0"/>
            <a:chExt cx="7289203" cy="3717722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637582" y="3486598"/>
            <a:ext cx="638766" cy="638766"/>
            <a:chOff x="0" y="0"/>
            <a:chExt cx="851687" cy="8516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Freeform 19" descr="preencoded.png"/>
          <p:cNvSpPr/>
          <p:nvPr/>
        </p:nvSpPr>
        <p:spPr>
          <a:xfrm>
            <a:off x="6813204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291" b="-1128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37582" y="4319140"/>
            <a:ext cx="4253951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TERTARIK TAPI RAGU?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37582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Website Perusahaan + NM + NM Ai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Validasi &amp; edukasi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Hard selling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80672" y="3259484"/>
            <a:ext cx="5466902" cy="2788291"/>
            <a:chOff x="0" y="0"/>
            <a:chExt cx="7289203" cy="3717722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7276592" cy="3704971"/>
            </a:xfrm>
            <a:custGeom>
              <a:avLst/>
              <a:gdLst/>
              <a:ahLst/>
              <a:cxnLst/>
              <a:rect l="l" t="t" r="r" b="b"/>
              <a:pathLst>
                <a:path w="7276592" h="3704971">
                  <a:moveTo>
                    <a:pt x="0" y="119253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7157085" y="0"/>
                  </a:lnTo>
                  <a:cubicBezTo>
                    <a:pt x="7223125" y="0"/>
                    <a:pt x="7276592" y="53340"/>
                    <a:pt x="7276592" y="119253"/>
                  </a:cubicBezTo>
                  <a:lnTo>
                    <a:pt x="7276592" y="3585718"/>
                  </a:lnTo>
                  <a:cubicBezTo>
                    <a:pt x="7276592" y="3651631"/>
                    <a:pt x="7223125" y="3704971"/>
                    <a:pt x="7157085" y="3704971"/>
                  </a:cubicBezTo>
                  <a:lnTo>
                    <a:pt x="119507" y="3704971"/>
                  </a:lnTo>
                  <a:cubicBezTo>
                    <a:pt x="53467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289292" cy="3717671"/>
            </a:xfrm>
            <a:custGeom>
              <a:avLst/>
              <a:gdLst/>
              <a:ahLst/>
              <a:cxnLst/>
              <a:rect l="l" t="t" r="r" b="b"/>
              <a:pathLst>
                <a:path w="7289292" h="3717671">
                  <a:moveTo>
                    <a:pt x="0" y="125603"/>
                  </a:moveTo>
                  <a:cubicBezTo>
                    <a:pt x="0" y="56261"/>
                    <a:pt x="56388" y="0"/>
                    <a:pt x="125857" y="0"/>
                  </a:cubicBezTo>
                  <a:lnTo>
                    <a:pt x="7163435" y="0"/>
                  </a:lnTo>
                  <a:lnTo>
                    <a:pt x="7163435" y="6350"/>
                  </a:lnTo>
                  <a:lnTo>
                    <a:pt x="7163435" y="0"/>
                  </a:lnTo>
                  <a:cubicBezTo>
                    <a:pt x="7232903" y="0"/>
                    <a:pt x="7289292" y="56261"/>
                    <a:pt x="7289292" y="125603"/>
                  </a:cubicBezTo>
                  <a:lnTo>
                    <a:pt x="7282942" y="125603"/>
                  </a:lnTo>
                  <a:lnTo>
                    <a:pt x="7289292" y="125603"/>
                  </a:lnTo>
                  <a:lnTo>
                    <a:pt x="7289292" y="3592068"/>
                  </a:lnTo>
                  <a:lnTo>
                    <a:pt x="7282942" y="3592068"/>
                  </a:lnTo>
                  <a:lnTo>
                    <a:pt x="7289292" y="3592068"/>
                  </a:lnTo>
                  <a:cubicBezTo>
                    <a:pt x="7289292" y="3661410"/>
                    <a:pt x="7232903" y="3717671"/>
                    <a:pt x="7163435" y="3717671"/>
                  </a:cubicBezTo>
                  <a:lnTo>
                    <a:pt x="7163435" y="3711321"/>
                  </a:lnTo>
                  <a:lnTo>
                    <a:pt x="7163435" y="3717671"/>
                  </a:lnTo>
                  <a:lnTo>
                    <a:pt x="125857" y="3717671"/>
                  </a:lnTo>
                  <a:lnTo>
                    <a:pt x="125857" y="3711321"/>
                  </a:lnTo>
                  <a:lnTo>
                    <a:pt x="125857" y="3717671"/>
                  </a:lnTo>
                  <a:cubicBezTo>
                    <a:pt x="56388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6350" y="125603"/>
                  </a:lnTo>
                  <a:lnTo>
                    <a:pt x="0" y="125603"/>
                  </a:lnTo>
                  <a:moveTo>
                    <a:pt x="12700" y="125603"/>
                  </a:moveTo>
                  <a:lnTo>
                    <a:pt x="12700" y="3592068"/>
                  </a:lnTo>
                  <a:lnTo>
                    <a:pt x="6350" y="3592068"/>
                  </a:lnTo>
                  <a:lnTo>
                    <a:pt x="12700" y="3592068"/>
                  </a:lnTo>
                  <a:cubicBezTo>
                    <a:pt x="12700" y="3654425"/>
                    <a:pt x="63373" y="3704971"/>
                    <a:pt x="125857" y="3704971"/>
                  </a:cubicBezTo>
                  <a:lnTo>
                    <a:pt x="7163435" y="3704971"/>
                  </a:lnTo>
                  <a:cubicBezTo>
                    <a:pt x="7225919" y="3704971"/>
                    <a:pt x="7276592" y="3654425"/>
                    <a:pt x="7276592" y="3592068"/>
                  </a:cubicBezTo>
                  <a:lnTo>
                    <a:pt x="7276592" y="125603"/>
                  </a:lnTo>
                  <a:cubicBezTo>
                    <a:pt x="7276592" y="63246"/>
                    <a:pt x="7225919" y="12700"/>
                    <a:pt x="7163435" y="12700"/>
                  </a:cubicBezTo>
                  <a:lnTo>
                    <a:pt x="125857" y="12700"/>
                  </a:lnTo>
                  <a:lnTo>
                    <a:pt x="125857" y="6350"/>
                  </a:lnTo>
                  <a:lnTo>
                    <a:pt x="125857" y="12700"/>
                  </a:lnTo>
                  <a:cubicBezTo>
                    <a:pt x="63373" y="12700"/>
                    <a:pt x="12700" y="63246"/>
                    <a:pt x="1270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307786" y="3486598"/>
            <a:ext cx="638766" cy="638766"/>
            <a:chOff x="0" y="0"/>
            <a:chExt cx="851687" cy="8516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Freeform 27" descr="preencoded.png"/>
          <p:cNvSpPr/>
          <p:nvPr/>
        </p:nvSpPr>
        <p:spPr>
          <a:xfrm>
            <a:off x="12483408" y="3662210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8" y="0"/>
                </a:lnTo>
                <a:lnTo>
                  <a:pt x="287388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307786" y="4319140"/>
            <a:ext cx="3685584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PROSPEK SIAP BERTINDAK?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07786" y="4731991"/>
            <a:ext cx="50126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Trading Perusahaan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Onboarding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Pindah-pindah channel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69766" y="6268422"/>
            <a:ext cx="6360176" cy="2788291"/>
            <a:chOff x="0" y="0"/>
            <a:chExt cx="8480235" cy="3717722"/>
          </a:xfrm>
        </p:grpSpPr>
        <p:sp>
          <p:nvSpPr>
            <p:cNvPr id="31" name="Freeform 31"/>
            <p:cNvSpPr/>
            <p:nvPr/>
          </p:nvSpPr>
          <p:spPr>
            <a:xfrm>
              <a:off x="4865" y="6350"/>
              <a:ext cx="8470466" cy="3704971"/>
            </a:xfrm>
            <a:custGeom>
              <a:avLst/>
              <a:gdLst/>
              <a:ahLst/>
              <a:cxnLst/>
              <a:rect l="l" t="t" r="r" b="b"/>
              <a:pathLst>
                <a:path w="8470466" h="3704971">
                  <a:moveTo>
                    <a:pt x="0" y="119253"/>
                  </a:moveTo>
                  <a:cubicBezTo>
                    <a:pt x="0" y="53340"/>
                    <a:pt x="40961" y="0"/>
                    <a:pt x="91555" y="0"/>
                  </a:cubicBezTo>
                  <a:lnTo>
                    <a:pt x="8378911" y="0"/>
                  </a:lnTo>
                  <a:cubicBezTo>
                    <a:pt x="8429505" y="0"/>
                    <a:pt x="8470466" y="53340"/>
                    <a:pt x="8470466" y="119253"/>
                  </a:cubicBezTo>
                  <a:lnTo>
                    <a:pt x="8470466" y="3585718"/>
                  </a:lnTo>
                  <a:cubicBezTo>
                    <a:pt x="8470466" y="3651631"/>
                    <a:pt x="8429505" y="3704971"/>
                    <a:pt x="8378911" y="3704971"/>
                  </a:cubicBezTo>
                  <a:lnTo>
                    <a:pt x="91555" y="3704971"/>
                  </a:lnTo>
                  <a:cubicBezTo>
                    <a:pt x="40961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8480196" cy="3717671"/>
            </a:xfrm>
            <a:custGeom>
              <a:avLst/>
              <a:gdLst/>
              <a:ahLst/>
              <a:cxnLst/>
              <a:rect l="l" t="t" r="r" b="b"/>
              <a:pathLst>
                <a:path w="8480196" h="3717671">
                  <a:moveTo>
                    <a:pt x="0" y="125603"/>
                  </a:moveTo>
                  <a:cubicBezTo>
                    <a:pt x="0" y="56261"/>
                    <a:pt x="43199" y="0"/>
                    <a:pt x="96420" y="0"/>
                  </a:cubicBezTo>
                  <a:lnTo>
                    <a:pt x="8383776" y="0"/>
                  </a:lnTo>
                  <a:lnTo>
                    <a:pt x="8383776" y="6350"/>
                  </a:lnTo>
                  <a:lnTo>
                    <a:pt x="8383776" y="0"/>
                  </a:lnTo>
                  <a:cubicBezTo>
                    <a:pt x="8436996" y="0"/>
                    <a:pt x="8480196" y="56261"/>
                    <a:pt x="8480196" y="125603"/>
                  </a:cubicBezTo>
                  <a:lnTo>
                    <a:pt x="8475331" y="125603"/>
                  </a:lnTo>
                  <a:lnTo>
                    <a:pt x="8480196" y="125603"/>
                  </a:lnTo>
                  <a:lnTo>
                    <a:pt x="8480196" y="3592068"/>
                  </a:lnTo>
                  <a:lnTo>
                    <a:pt x="8475331" y="3592068"/>
                  </a:lnTo>
                  <a:lnTo>
                    <a:pt x="8480196" y="3592068"/>
                  </a:lnTo>
                  <a:cubicBezTo>
                    <a:pt x="8480196" y="3661410"/>
                    <a:pt x="8436996" y="3717671"/>
                    <a:pt x="8383776" y="3717671"/>
                  </a:cubicBezTo>
                  <a:lnTo>
                    <a:pt x="8383776" y="3711321"/>
                  </a:lnTo>
                  <a:lnTo>
                    <a:pt x="8383776" y="3717671"/>
                  </a:lnTo>
                  <a:lnTo>
                    <a:pt x="96420" y="3717671"/>
                  </a:lnTo>
                  <a:lnTo>
                    <a:pt x="96420" y="3711321"/>
                  </a:lnTo>
                  <a:lnTo>
                    <a:pt x="96420" y="3717671"/>
                  </a:lnTo>
                  <a:cubicBezTo>
                    <a:pt x="43199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4865" y="125603"/>
                  </a:lnTo>
                  <a:lnTo>
                    <a:pt x="0" y="125603"/>
                  </a:lnTo>
                  <a:moveTo>
                    <a:pt x="9730" y="125603"/>
                  </a:moveTo>
                  <a:lnTo>
                    <a:pt x="9730" y="3592068"/>
                  </a:lnTo>
                  <a:lnTo>
                    <a:pt x="4865" y="3592068"/>
                  </a:lnTo>
                  <a:lnTo>
                    <a:pt x="9730" y="3592068"/>
                  </a:lnTo>
                  <a:cubicBezTo>
                    <a:pt x="9730" y="3654425"/>
                    <a:pt x="48551" y="3704971"/>
                    <a:pt x="96420" y="3704971"/>
                  </a:cubicBezTo>
                  <a:lnTo>
                    <a:pt x="8383776" y="3704971"/>
                  </a:lnTo>
                  <a:cubicBezTo>
                    <a:pt x="8431645" y="3704971"/>
                    <a:pt x="8470466" y="3654425"/>
                    <a:pt x="8470466" y="3592068"/>
                  </a:cubicBezTo>
                  <a:lnTo>
                    <a:pt x="8470466" y="125603"/>
                  </a:lnTo>
                  <a:cubicBezTo>
                    <a:pt x="8470466" y="63246"/>
                    <a:pt x="8431645" y="12700"/>
                    <a:pt x="8383776" y="12700"/>
                  </a:cubicBezTo>
                  <a:lnTo>
                    <a:pt x="96420" y="12700"/>
                  </a:lnTo>
                  <a:lnTo>
                    <a:pt x="96420" y="6350"/>
                  </a:lnTo>
                  <a:lnTo>
                    <a:pt x="96420" y="12700"/>
                  </a:lnTo>
                  <a:cubicBezTo>
                    <a:pt x="48551" y="12700"/>
                    <a:pt x="9730" y="63246"/>
                    <a:pt x="9730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2396881" y="6495536"/>
            <a:ext cx="638766" cy="638766"/>
            <a:chOff x="0" y="0"/>
            <a:chExt cx="851687" cy="8516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Freeform 35" descr="preencoded.png"/>
          <p:cNvSpPr/>
          <p:nvPr/>
        </p:nvSpPr>
        <p:spPr>
          <a:xfrm>
            <a:off x="2572502" y="6671148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2580" b="-22580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396881" y="7328078"/>
            <a:ext cx="3231509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NASABAH MULAI PASIF?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96881" y="7740929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Gunakan: Aplikasi Newsmaker23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Menjaga engagement</a:t>
            </a:r>
          </a:p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Jangan: Bombardir chat pribadi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245651" y="6251077"/>
            <a:ext cx="6747720" cy="2788291"/>
            <a:chOff x="0" y="0"/>
            <a:chExt cx="8996959" cy="3717722"/>
          </a:xfrm>
        </p:grpSpPr>
        <p:sp>
          <p:nvSpPr>
            <p:cNvPr id="39" name="Freeform 39"/>
            <p:cNvSpPr/>
            <p:nvPr/>
          </p:nvSpPr>
          <p:spPr>
            <a:xfrm>
              <a:off x="5161" y="6350"/>
              <a:ext cx="8986595" cy="3704971"/>
            </a:xfrm>
            <a:custGeom>
              <a:avLst/>
              <a:gdLst/>
              <a:ahLst/>
              <a:cxnLst/>
              <a:rect l="l" t="t" r="r" b="b"/>
              <a:pathLst>
                <a:path w="8986595" h="3704971">
                  <a:moveTo>
                    <a:pt x="0" y="119253"/>
                  </a:moveTo>
                  <a:cubicBezTo>
                    <a:pt x="0" y="53340"/>
                    <a:pt x="43458" y="0"/>
                    <a:pt x="97134" y="0"/>
                  </a:cubicBezTo>
                  <a:lnTo>
                    <a:pt x="8889462" y="0"/>
                  </a:lnTo>
                  <a:cubicBezTo>
                    <a:pt x="8943139" y="0"/>
                    <a:pt x="8986596" y="53340"/>
                    <a:pt x="8986596" y="119253"/>
                  </a:cubicBezTo>
                  <a:lnTo>
                    <a:pt x="8986596" y="3585718"/>
                  </a:lnTo>
                  <a:cubicBezTo>
                    <a:pt x="8986596" y="3651631"/>
                    <a:pt x="8943139" y="3704971"/>
                    <a:pt x="8889462" y="3704971"/>
                  </a:cubicBezTo>
                  <a:lnTo>
                    <a:pt x="97134" y="3704971"/>
                  </a:lnTo>
                  <a:cubicBezTo>
                    <a:pt x="43458" y="3704971"/>
                    <a:pt x="0" y="3651631"/>
                    <a:pt x="0" y="358571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8996918" cy="3717671"/>
            </a:xfrm>
            <a:custGeom>
              <a:avLst/>
              <a:gdLst/>
              <a:ahLst/>
              <a:cxnLst/>
              <a:rect l="l" t="t" r="r" b="b"/>
              <a:pathLst>
                <a:path w="8996918" h="3717671">
                  <a:moveTo>
                    <a:pt x="0" y="125603"/>
                  </a:moveTo>
                  <a:cubicBezTo>
                    <a:pt x="0" y="56261"/>
                    <a:pt x="45832" y="0"/>
                    <a:pt x="102295" y="0"/>
                  </a:cubicBezTo>
                  <a:lnTo>
                    <a:pt x="8894623" y="0"/>
                  </a:lnTo>
                  <a:lnTo>
                    <a:pt x="8894623" y="6350"/>
                  </a:lnTo>
                  <a:lnTo>
                    <a:pt x="8894623" y="0"/>
                  </a:lnTo>
                  <a:cubicBezTo>
                    <a:pt x="8951086" y="0"/>
                    <a:pt x="8996918" y="56261"/>
                    <a:pt x="8996918" y="125603"/>
                  </a:cubicBezTo>
                  <a:lnTo>
                    <a:pt x="8991757" y="125603"/>
                  </a:lnTo>
                  <a:lnTo>
                    <a:pt x="8996918" y="125603"/>
                  </a:lnTo>
                  <a:lnTo>
                    <a:pt x="8996918" y="3592068"/>
                  </a:lnTo>
                  <a:lnTo>
                    <a:pt x="8991757" y="3592068"/>
                  </a:lnTo>
                  <a:lnTo>
                    <a:pt x="8996918" y="3592068"/>
                  </a:lnTo>
                  <a:cubicBezTo>
                    <a:pt x="8996918" y="3661410"/>
                    <a:pt x="8951086" y="3717671"/>
                    <a:pt x="8894623" y="3717671"/>
                  </a:cubicBezTo>
                  <a:lnTo>
                    <a:pt x="8894623" y="3711321"/>
                  </a:lnTo>
                  <a:lnTo>
                    <a:pt x="8894623" y="3717671"/>
                  </a:lnTo>
                  <a:lnTo>
                    <a:pt x="102295" y="3717671"/>
                  </a:lnTo>
                  <a:lnTo>
                    <a:pt x="102295" y="3711321"/>
                  </a:lnTo>
                  <a:lnTo>
                    <a:pt x="102295" y="3717671"/>
                  </a:lnTo>
                  <a:cubicBezTo>
                    <a:pt x="45832" y="3717671"/>
                    <a:pt x="0" y="3661410"/>
                    <a:pt x="0" y="3592068"/>
                  </a:cubicBezTo>
                  <a:lnTo>
                    <a:pt x="0" y="125603"/>
                  </a:lnTo>
                  <a:lnTo>
                    <a:pt x="5161" y="125603"/>
                  </a:lnTo>
                  <a:lnTo>
                    <a:pt x="0" y="125603"/>
                  </a:lnTo>
                  <a:moveTo>
                    <a:pt x="10322" y="125603"/>
                  </a:moveTo>
                  <a:lnTo>
                    <a:pt x="10322" y="3592068"/>
                  </a:lnTo>
                  <a:lnTo>
                    <a:pt x="5161" y="3592068"/>
                  </a:lnTo>
                  <a:lnTo>
                    <a:pt x="10322" y="3592068"/>
                  </a:lnTo>
                  <a:cubicBezTo>
                    <a:pt x="10322" y="3654425"/>
                    <a:pt x="51509" y="3704971"/>
                    <a:pt x="102295" y="3704971"/>
                  </a:cubicBezTo>
                  <a:lnTo>
                    <a:pt x="8894623" y="3704971"/>
                  </a:lnTo>
                  <a:cubicBezTo>
                    <a:pt x="8945409" y="3704971"/>
                    <a:pt x="8986596" y="3654425"/>
                    <a:pt x="8986596" y="3592068"/>
                  </a:cubicBezTo>
                  <a:lnTo>
                    <a:pt x="8986596" y="125603"/>
                  </a:lnTo>
                  <a:cubicBezTo>
                    <a:pt x="8986596" y="63246"/>
                    <a:pt x="8945409" y="12700"/>
                    <a:pt x="8894623" y="12700"/>
                  </a:cubicBezTo>
                  <a:lnTo>
                    <a:pt x="102295" y="12700"/>
                  </a:lnTo>
                  <a:lnTo>
                    <a:pt x="102295" y="6350"/>
                  </a:lnTo>
                  <a:lnTo>
                    <a:pt x="102295" y="12700"/>
                  </a:lnTo>
                  <a:cubicBezTo>
                    <a:pt x="51509" y="12700"/>
                    <a:pt x="10322" y="63246"/>
                    <a:pt x="10322" y="125603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1" name="Group 41"/>
          <p:cNvGrpSpPr/>
          <p:nvPr/>
        </p:nvGrpSpPr>
        <p:grpSpPr>
          <a:xfrm>
            <a:off x="9472765" y="6478191"/>
            <a:ext cx="638766" cy="638766"/>
            <a:chOff x="0" y="0"/>
            <a:chExt cx="851687" cy="85168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51662" cy="851662"/>
            </a:xfrm>
            <a:custGeom>
              <a:avLst/>
              <a:gdLst/>
              <a:ahLst/>
              <a:cxnLst/>
              <a:rect l="l" t="t" r="r" b="b"/>
              <a:pathLst>
                <a:path w="851662" h="851662">
                  <a:moveTo>
                    <a:pt x="0" y="425831"/>
                  </a:moveTo>
                  <a:cubicBezTo>
                    <a:pt x="0" y="190627"/>
                    <a:pt x="190627" y="0"/>
                    <a:pt x="425831" y="0"/>
                  </a:cubicBezTo>
                  <a:cubicBezTo>
                    <a:pt x="661035" y="0"/>
                    <a:pt x="851662" y="190627"/>
                    <a:pt x="851662" y="425831"/>
                  </a:cubicBezTo>
                  <a:cubicBezTo>
                    <a:pt x="851662" y="661035"/>
                    <a:pt x="661035" y="851662"/>
                    <a:pt x="425831" y="851662"/>
                  </a:cubicBezTo>
                  <a:cubicBezTo>
                    <a:pt x="190627" y="851662"/>
                    <a:pt x="0" y="661035"/>
                    <a:pt x="0" y="425831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3" name="Freeform 43" descr="preencoded.png"/>
          <p:cNvSpPr/>
          <p:nvPr/>
        </p:nvSpPr>
        <p:spPr>
          <a:xfrm>
            <a:off x="9648377" y="6653803"/>
            <a:ext cx="287388" cy="287388"/>
          </a:xfrm>
          <a:custGeom>
            <a:avLst/>
            <a:gdLst/>
            <a:ahLst/>
            <a:cxnLst/>
            <a:rect l="l" t="t" r="r" b="b"/>
            <a:pathLst>
              <a:path w="287388" h="287388">
                <a:moveTo>
                  <a:pt x="0" y="0"/>
                </a:moveTo>
                <a:lnTo>
                  <a:pt x="287389" y="0"/>
                </a:lnTo>
                <a:lnTo>
                  <a:pt x="287389" y="287388"/>
                </a:lnTo>
                <a:lnTo>
                  <a:pt x="0" y="287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838" r="-4838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9472765" y="7310733"/>
            <a:ext cx="3426323" cy="3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PERFORMA TIDAK JELAS?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72765" y="7723584"/>
            <a:ext cx="7847705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Gunakan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+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Tujuan: Audit &amp;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data-driven</a:t>
            </a:r>
          </a:p>
          <a:p>
            <a:pPr algn="l">
              <a:lnSpc>
                <a:spcPts val="2786"/>
              </a:lnSpc>
            </a:pP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</a:t>
            </a:r>
            <a:r>
              <a:rPr lang="en-US" sz="172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72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Menebak-nebak</a:t>
            </a:r>
            <a:endParaRPr lang="en-US" sz="172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95633" y="1671637"/>
            <a:ext cx="16044567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TAKEAWAY: POIN PENTING YANG HARUS DIINGAT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95633" y="3206058"/>
            <a:ext cx="5414067" cy="2769841"/>
            <a:chOff x="0" y="0"/>
            <a:chExt cx="7218756" cy="36931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95633" y="3177483"/>
            <a:ext cx="5414067" cy="114300"/>
            <a:chOff x="0" y="0"/>
            <a:chExt cx="7218756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3161709" y="2865091"/>
            <a:ext cx="681933" cy="681933"/>
            <a:chOff x="0" y="0"/>
            <a:chExt cx="909244" cy="9092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3366345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9655" r="-8965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51474" y="3764756"/>
            <a:ext cx="3451469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URUTAN ADALAH KUNCI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1474" y="4189514"/>
            <a:ext cx="4902403" cy="153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semua tools sekaligus. Ikuti urutan: TikTok → Website → NM/NM AI → Aplikasi. Prospek yang tidak siap akan mundur.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36966" y="3206058"/>
            <a:ext cx="5414067" cy="2769841"/>
            <a:chOff x="0" y="0"/>
            <a:chExt cx="7218756" cy="36931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6436966" y="3177483"/>
            <a:ext cx="5414067" cy="114300"/>
            <a:chOff x="0" y="0"/>
            <a:chExt cx="7218756" cy="15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8803034" y="2865091"/>
            <a:ext cx="681933" cy="681933"/>
            <a:chOff x="0" y="0"/>
            <a:chExt cx="909244" cy="9092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9007678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0345" b="-6034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692798" y="3764756"/>
            <a:ext cx="4902403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SETIAP TOOLS PUNYA FUNGSI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92794" y="4189514"/>
            <a:ext cx="4902403" cy="116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TikTok untuk trust emosional, Website untuk validasi, NM untuk edukasi, Aplikasi untuk commitment. Jangan campur fungsinya.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78291" y="3206058"/>
            <a:ext cx="5414067" cy="2769841"/>
            <a:chOff x="0" y="0"/>
            <a:chExt cx="7218756" cy="36931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18807" cy="3693160"/>
            </a:xfrm>
            <a:custGeom>
              <a:avLst/>
              <a:gdLst/>
              <a:ahLst/>
              <a:cxnLst/>
              <a:rect l="l" t="t" r="r" b="b"/>
              <a:pathLst>
                <a:path w="7218807" h="369316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7035927" y="0"/>
                  </a:lnTo>
                  <a:cubicBezTo>
                    <a:pt x="7136892" y="0"/>
                    <a:pt x="7218807" y="81915"/>
                    <a:pt x="7218807" y="182880"/>
                  </a:cubicBezTo>
                  <a:lnTo>
                    <a:pt x="7218807" y="3510280"/>
                  </a:lnTo>
                  <a:cubicBezTo>
                    <a:pt x="7218807" y="3611245"/>
                    <a:pt x="7136892" y="3693160"/>
                    <a:pt x="7035927" y="3693160"/>
                  </a:cubicBezTo>
                  <a:lnTo>
                    <a:pt x="182880" y="3693160"/>
                  </a:lnTo>
                  <a:cubicBezTo>
                    <a:pt x="81915" y="3693160"/>
                    <a:pt x="0" y="3611245"/>
                    <a:pt x="0" y="35102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078291" y="3177483"/>
            <a:ext cx="5414067" cy="114300"/>
            <a:chOff x="0" y="0"/>
            <a:chExt cx="7218756" cy="15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18807" cy="152400"/>
            </a:xfrm>
            <a:custGeom>
              <a:avLst/>
              <a:gdLst/>
              <a:ahLst/>
              <a:cxnLst/>
              <a:rect l="l" t="t" r="r" b="b"/>
              <a:pathLst>
                <a:path w="721880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142607" y="0"/>
                  </a:lnTo>
                  <a:cubicBezTo>
                    <a:pt x="7184644" y="0"/>
                    <a:pt x="7218807" y="34163"/>
                    <a:pt x="7218807" y="76200"/>
                  </a:cubicBezTo>
                  <a:cubicBezTo>
                    <a:pt x="7218807" y="118237"/>
                    <a:pt x="7184644" y="152400"/>
                    <a:pt x="7142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4444367" y="2865091"/>
            <a:ext cx="681933" cy="681933"/>
            <a:chOff x="0" y="0"/>
            <a:chExt cx="909244" cy="9092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4649002" y="3069584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3"/>
                </a:lnTo>
                <a:lnTo>
                  <a:pt x="0" y="272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4136" b="-2413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334132" y="3764756"/>
            <a:ext cx="3597173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 BUKAN JUALAN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34132" y="4189514"/>
            <a:ext cx="4902403" cy="10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NM dan NM Ai harus netral dan edukatif, bukan untuk menjual. Semakin tenang prospek, semakin kuat closing.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95633" y="6544123"/>
            <a:ext cx="8234658" cy="2042665"/>
            <a:chOff x="0" y="0"/>
            <a:chExt cx="10979544" cy="27235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979531" cy="2723515"/>
            </a:xfrm>
            <a:custGeom>
              <a:avLst/>
              <a:gdLst/>
              <a:ahLst/>
              <a:cxnLst/>
              <a:rect l="l" t="t" r="r" b="b"/>
              <a:pathLst>
                <a:path w="10979531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651" y="0"/>
                  </a:lnTo>
                  <a:cubicBezTo>
                    <a:pt x="10897616" y="0"/>
                    <a:pt x="10979531" y="81915"/>
                    <a:pt x="10979531" y="182880"/>
                  </a:cubicBezTo>
                  <a:lnTo>
                    <a:pt x="10979531" y="2540635"/>
                  </a:lnTo>
                  <a:cubicBezTo>
                    <a:pt x="10979531" y="2641600"/>
                    <a:pt x="10897616" y="2723515"/>
                    <a:pt x="10796651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795633" y="6515548"/>
            <a:ext cx="8234658" cy="114300"/>
            <a:chOff x="0" y="0"/>
            <a:chExt cx="10979544" cy="152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979531" cy="152400"/>
            </a:xfrm>
            <a:custGeom>
              <a:avLst/>
              <a:gdLst/>
              <a:ahLst/>
              <a:cxnLst/>
              <a:rect l="l" t="t" r="r" b="b"/>
              <a:pathLst>
                <a:path w="10979531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331" y="0"/>
                  </a:lnTo>
                  <a:cubicBezTo>
                    <a:pt x="10945368" y="0"/>
                    <a:pt x="10979531" y="34163"/>
                    <a:pt x="10979531" y="76200"/>
                  </a:cubicBezTo>
                  <a:cubicBezTo>
                    <a:pt x="10979531" y="118237"/>
                    <a:pt x="10945368" y="152400"/>
                    <a:pt x="10903331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4572000" y="6203156"/>
            <a:ext cx="681933" cy="681933"/>
            <a:chOff x="0" y="0"/>
            <a:chExt cx="909244" cy="9092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Freeform 38" descr="preencoded.png"/>
          <p:cNvSpPr/>
          <p:nvPr/>
        </p:nvSpPr>
        <p:spPr>
          <a:xfrm>
            <a:off x="4776635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51474" y="7102821"/>
            <a:ext cx="6648450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KONSISTENSI LEBIH PENTING DARI INTENSITAS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51474" y="7527579"/>
            <a:ext cx="7722984" cy="80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Maintenance nasabah bukan soal sering menghubungi, tapi soal membuat nasabah merasa aman dan ditemani.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257557" y="6544123"/>
            <a:ext cx="8234810" cy="2042665"/>
            <a:chOff x="0" y="0"/>
            <a:chExt cx="10979747" cy="272355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979786" cy="2723515"/>
            </a:xfrm>
            <a:custGeom>
              <a:avLst/>
              <a:gdLst/>
              <a:ahLst/>
              <a:cxnLst/>
              <a:rect l="l" t="t" r="r" b="b"/>
              <a:pathLst>
                <a:path w="10979786" h="272351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96905" y="0"/>
                  </a:lnTo>
                  <a:cubicBezTo>
                    <a:pt x="10897870" y="0"/>
                    <a:pt x="10979786" y="81915"/>
                    <a:pt x="10979786" y="182880"/>
                  </a:cubicBezTo>
                  <a:lnTo>
                    <a:pt x="10979786" y="2540635"/>
                  </a:lnTo>
                  <a:cubicBezTo>
                    <a:pt x="10979786" y="2641600"/>
                    <a:pt x="10897870" y="2723515"/>
                    <a:pt x="10796905" y="2723515"/>
                  </a:cubicBezTo>
                  <a:lnTo>
                    <a:pt x="182880" y="2723515"/>
                  </a:lnTo>
                  <a:cubicBezTo>
                    <a:pt x="81915" y="2723515"/>
                    <a:pt x="0" y="2641600"/>
                    <a:pt x="0" y="25406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3" name="Group 43"/>
          <p:cNvGrpSpPr/>
          <p:nvPr/>
        </p:nvGrpSpPr>
        <p:grpSpPr>
          <a:xfrm>
            <a:off x="9257557" y="6515548"/>
            <a:ext cx="8234810" cy="114300"/>
            <a:chOff x="0" y="0"/>
            <a:chExt cx="10979747" cy="152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979785" cy="152400"/>
            </a:xfrm>
            <a:custGeom>
              <a:avLst/>
              <a:gdLst/>
              <a:ahLst/>
              <a:cxnLst/>
              <a:rect l="l" t="t" r="r" b="b"/>
              <a:pathLst>
                <a:path w="10979785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903585" y="0"/>
                  </a:lnTo>
                  <a:cubicBezTo>
                    <a:pt x="10945622" y="0"/>
                    <a:pt x="10979785" y="34163"/>
                    <a:pt x="10979785" y="76200"/>
                  </a:cubicBezTo>
                  <a:cubicBezTo>
                    <a:pt x="10979785" y="118237"/>
                    <a:pt x="10945622" y="152400"/>
                    <a:pt x="1090358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13033924" y="6203156"/>
            <a:ext cx="681933" cy="681933"/>
            <a:chOff x="0" y="0"/>
            <a:chExt cx="909244" cy="90924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09320" cy="909320"/>
            </a:xfrm>
            <a:custGeom>
              <a:avLst/>
              <a:gdLst/>
              <a:ahLst/>
              <a:cxnLst/>
              <a:rect l="l" t="t" r="r" b="b"/>
              <a:pathLst>
                <a:path w="909320" h="909320">
                  <a:moveTo>
                    <a:pt x="0" y="454660"/>
                  </a:moveTo>
                  <a:cubicBezTo>
                    <a:pt x="0" y="203581"/>
                    <a:pt x="203581" y="0"/>
                    <a:pt x="454660" y="0"/>
                  </a:cubicBezTo>
                  <a:cubicBezTo>
                    <a:pt x="705739" y="0"/>
                    <a:pt x="909320" y="203581"/>
                    <a:pt x="909320" y="454660"/>
                  </a:cubicBezTo>
                  <a:cubicBezTo>
                    <a:pt x="909320" y="705739"/>
                    <a:pt x="705739" y="909320"/>
                    <a:pt x="454660" y="909320"/>
                  </a:cubicBezTo>
                  <a:cubicBezTo>
                    <a:pt x="203581" y="909320"/>
                    <a:pt x="0" y="705739"/>
                    <a:pt x="0" y="454660"/>
                  </a:cubicBezTo>
                  <a:close/>
                </a:path>
              </a:pathLst>
            </a:custGeom>
            <a:solidFill>
              <a:srgbClr val="FFD7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7" name="Freeform 47" descr="preencoded.png"/>
          <p:cNvSpPr/>
          <p:nvPr/>
        </p:nvSpPr>
        <p:spPr>
          <a:xfrm>
            <a:off x="13238559" y="6407648"/>
            <a:ext cx="272653" cy="272653"/>
          </a:xfrm>
          <a:custGeom>
            <a:avLst/>
            <a:gdLst/>
            <a:ahLst/>
            <a:cxnLst/>
            <a:rect l="l" t="t" r="r" b="b"/>
            <a:pathLst>
              <a:path w="272653" h="272653">
                <a:moveTo>
                  <a:pt x="0" y="0"/>
                </a:moveTo>
                <a:lnTo>
                  <a:pt x="272653" y="0"/>
                </a:lnTo>
                <a:lnTo>
                  <a:pt x="272653" y="272654"/>
                </a:lnTo>
                <a:lnTo>
                  <a:pt x="0" y="272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725" b="-1722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9513389" y="7102821"/>
            <a:ext cx="5207051" cy="3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ADALAH FONDASI KEPUTUSAN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13389" y="7527579"/>
            <a:ext cx="7723137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AiSG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menggantikan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pimpinan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tapi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menjaga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keputusan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tetap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objektif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berbasis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data.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FD375-4A9F-9DF6-B3FD-12BC0FCA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FD86C6-00FF-9C40-CE6C-20C97AFD940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542E3A06-4C14-B83F-86F0-FCB1673EBD0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sp>
        <p:nvSpPr>
          <p:cNvPr id="50" name="Freeform 14">
            <a:extLst>
              <a:ext uri="{FF2B5EF4-FFF2-40B4-BE49-F238E27FC236}">
                <a16:creationId xmlns:a16="http://schemas.microsoft.com/office/drawing/2014/main" id="{BB7B2CD6-68D3-1A7A-452B-9C1AB6CA8B47}"/>
              </a:ext>
            </a:extLst>
          </p:cNvPr>
          <p:cNvSpPr/>
          <p:nvPr/>
        </p:nvSpPr>
        <p:spPr>
          <a:xfrm>
            <a:off x="-685800" y="-143217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D5D7DB4E-4CAC-9D88-79F0-83CC19048E13}"/>
              </a:ext>
            </a:extLst>
          </p:cNvPr>
          <p:cNvSpPr/>
          <p:nvPr/>
        </p:nvSpPr>
        <p:spPr>
          <a:xfrm>
            <a:off x="14834419" y="7277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C4DC3-F5C5-899F-BBE4-A4F73DEA5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6700"/>
            <a:ext cx="146304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980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/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/>
              <a:stretch>
                <a:fillRect t="-9739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301916" y="2331536"/>
            <a:ext cx="1454872" cy="14548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496080" y="2468697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9F8DF41-EFE4-EF44-7255-8A316E912B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557" y="1284722"/>
            <a:ext cx="3736213" cy="7885960"/>
          </a:xfrm>
          <a:prstGeom prst="rect">
            <a:avLst/>
          </a:prstGeom>
        </p:spPr>
      </p:pic>
      <p:grpSp>
        <p:nvGrpSpPr>
          <p:cNvPr id="30" name="Group 31">
            <a:extLst>
              <a:ext uri="{FF2B5EF4-FFF2-40B4-BE49-F238E27FC236}">
                <a16:creationId xmlns:a16="http://schemas.microsoft.com/office/drawing/2014/main" id="{3AFA5EFB-5478-D029-79CA-9561F38ECB63}"/>
              </a:ext>
            </a:extLst>
          </p:cNvPr>
          <p:cNvGrpSpPr>
            <a:grpSpLocks noChangeAspect="1"/>
          </p:cNvGrpSpPr>
          <p:nvPr/>
        </p:nvGrpSpPr>
        <p:grpSpPr>
          <a:xfrm>
            <a:off x="12620394" y="1028700"/>
            <a:ext cx="4219806" cy="8347566"/>
            <a:chOff x="0" y="0"/>
            <a:chExt cx="2620010" cy="5182870"/>
          </a:xfrm>
        </p:grpSpPr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E9EA4D70-B741-9DE1-B7CF-6405B8A137B8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67FEF2C-FAFF-16F3-991B-E443875ADE9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32B51080-E725-7CB1-DDE5-03E39D2B2E51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76C3407-178D-0FE4-CEC8-BB5FD2345D3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8466B54-D821-1EC0-3025-22E229178F6F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8562549-4DF9-3DDF-9797-446F00F648E1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1CE4D6C7-5737-1EF0-1EE6-6382B1BB1CB4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58CF44D5-7255-07E6-168B-E97FFDAE1075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550BD4-0BC9-DA27-C074-5D9083896AA6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C5030-B4BC-A8A5-4099-872F8F6A083F}"/>
              </a:ext>
            </a:extLst>
          </p:cNvPr>
          <p:cNvSpPr txBox="1"/>
          <p:nvPr/>
        </p:nvSpPr>
        <p:spPr>
          <a:xfrm>
            <a:off x="1757283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BC4CE-7851-8584-C07F-A36E6CF89503}"/>
              </a:ext>
            </a:extLst>
          </p:cNvPr>
          <p:cNvSpPr txBox="1"/>
          <p:nvPr/>
        </p:nvSpPr>
        <p:spPr>
          <a:xfrm>
            <a:off x="1757283" y="7095708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-71052" y="5458"/>
            <a:ext cx="18739468" cy="10287000"/>
          </a:xfrm>
          <a:custGeom>
            <a:avLst/>
            <a:gdLst/>
            <a:ahLst/>
            <a:cxnLst/>
            <a:rect l="l" t="t" r="r" b="b"/>
            <a:pathLst>
              <a:path w="18739468" h="10287000">
                <a:moveTo>
                  <a:pt x="0" y="0"/>
                </a:moveTo>
                <a:lnTo>
                  <a:pt x="18739469" y="0"/>
                </a:lnTo>
                <a:lnTo>
                  <a:pt x="187394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t="-1234" b="-1234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32132" y="3495321"/>
            <a:ext cx="16023584" cy="8032758"/>
          </a:xfrm>
          <a:custGeom>
            <a:avLst/>
            <a:gdLst/>
            <a:ahLst/>
            <a:cxnLst/>
            <a:rect l="l" t="t" r="r" b="b"/>
            <a:pathLst>
              <a:path w="16023584" h="8032758">
                <a:moveTo>
                  <a:pt x="0" y="0"/>
                </a:moveTo>
                <a:lnTo>
                  <a:pt x="16023584" y="0"/>
                </a:lnTo>
                <a:lnTo>
                  <a:pt x="16023584" y="8032758"/>
                </a:lnTo>
                <a:lnTo>
                  <a:pt x="0" y="803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78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2921356" y="5124640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5635428" y="565188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5"/>
                </a:lnTo>
                <a:lnTo>
                  <a:pt x="0" y="864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131" r="-18131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8369236" y="6179134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 descr="preencoded.png"/>
          <p:cNvSpPr/>
          <p:nvPr/>
        </p:nvSpPr>
        <p:spPr>
          <a:xfrm>
            <a:off x="11102769" y="6706391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4" y="0"/>
                </a:lnTo>
                <a:lnTo>
                  <a:pt x="864784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7692" b="-7692"/>
            </a:stretch>
          </a:blipFill>
        </p:spPr>
      </p:sp>
      <p:sp>
        <p:nvSpPr>
          <p:cNvPr id="12" name="Freeform 12" descr="preencoded.png"/>
          <p:cNvSpPr/>
          <p:nvPr/>
        </p:nvSpPr>
        <p:spPr>
          <a:xfrm>
            <a:off x="14012227" y="7272547"/>
            <a:ext cx="864784" cy="864784"/>
          </a:xfrm>
          <a:custGeom>
            <a:avLst/>
            <a:gdLst/>
            <a:ahLst/>
            <a:cxnLst/>
            <a:rect l="l" t="t" r="r" b="b"/>
            <a:pathLst>
              <a:path w="864784" h="864784">
                <a:moveTo>
                  <a:pt x="0" y="0"/>
                </a:moveTo>
                <a:lnTo>
                  <a:pt x="864785" y="0"/>
                </a:lnTo>
                <a:lnTo>
                  <a:pt x="864785" y="864784"/>
                </a:lnTo>
                <a:lnTo>
                  <a:pt x="0" y="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6043" b="-604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075843" y="472779"/>
            <a:ext cx="10255730" cy="1836547"/>
            <a:chOff x="0" y="0"/>
            <a:chExt cx="2701098" cy="483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1098" cy="483700"/>
            </a:xfrm>
            <a:custGeom>
              <a:avLst/>
              <a:gdLst/>
              <a:ahLst/>
              <a:cxnLst/>
              <a:rect l="l" t="t" r="r" b="b"/>
              <a:pathLst>
                <a:path w="2701098" h="483700">
                  <a:moveTo>
                    <a:pt x="38499" y="0"/>
                  </a:moveTo>
                  <a:lnTo>
                    <a:pt x="2662599" y="0"/>
                  </a:lnTo>
                  <a:cubicBezTo>
                    <a:pt x="2672809" y="0"/>
                    <a:pt x="2682602" y="4056"/>
                    <a:pt x="2689821" y="11276"/>
                  </a:cubicBezTo>
                  <a:cubicBezTo>
                    <a:pt x="2697042" y="18496"/>
                    <a:pt x="2701098" y="28289"/>
                    <a:pt x="2701098" y="38499"/>
                  </a:cubicBezTo>
                  <a:lnTo>
                    <a:pt x="2701098" y="445200"/>
                  </a:lnTo>
                  <a:cubicBezTo>
                    <a:pt x="2701098" y="455411"/>
                    <a:pt x="2697042" y="465203"/>
                    <a:pt x="2689821" y="472423"/>
                  </a:cubicBezTo>
                  <a:cubicBezTo>
                    <a:pt x="2682602" y="479643"/>
                    <a:pt x="2672809" y="483700"/>
                    <a:pt x="2662599" y="483700"/>
                  </a:cubicBezTo>
                  <a:lnTo>
                    <a:pt x="38499" y="483700"/>
                  </a:lnTo>
                  <a:cubicBezTo>
                    <a:pt x="28289" y="483700"/>
                    <a:pt x="18496" y="479643"/>
                    <a:pt x="11276" y="472423"/>
                  </a:cubicBezTo>
                  <a:cubicBezTo>
                    <a:pt x="4056" y="465203"/>
                    <a:pt x="0" y="455411"/>
                    <a:pt x="0" y="445200"/>
                  </a:cubicBezTo>
                  <a:lnTo>
                    <a:pt x="0" y="38499"/>
                  </a:lnTo>
                  <a:cubicBezTo>
                    <a:pt x="0" y="28289"/>
                    <a:pt x="4056" y="18496"/>
                    <a:pt x="11276" y="11276"/>
                  </a:cubicBezTo>
                  <a:cubicBezTo>
                    <a:pt x="18496" y="4056"/>
                    <a:pt x="28289" y="0"/>
                    <a:pt x="38499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2701098" cy="4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88571" y="654363"/>
            <a:ext cx="5499199" cy="51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FLOW CLOSING NASABAH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13143" y="1455227"/>
            <a:ext cx="9299084" cy="3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Dari Tidak Kenal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  <a:r>
              <a:rPr lang="en-US" sz="25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→ Paham → Yakin → </a:t>
            </a:r>
            <a:r>
              <a:rPr lang="en-US" sz="252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  <a:endParaRPr lang="en-US" sz="252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01848" y="2585552"/>
            <a:ext cx="12874895" cy="90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2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yang tertarik mungkin merasa ragu dan belum merasa aman secara sistem. Mari kita lihat perjalanan mereka dari tidak mengenal menjadi bertindak dengan keyakinan.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7834" y="395252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Kenal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79100" y="7412196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Percaya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48790" y="4899151"/>
            <a:ext cx="3770462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Paham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8611" y="8533901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Yakin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50829" y="5830445"/>
            <a:ext cx="3651828" cy="31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20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Bertindak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377258"/>
            <a:ext cx="16126335" cy="1514816"/>
            <a:chOff x="0" y="0"/>
            <a:chExt cx="4247265" cy="3989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7265" cy="398964"/>
            </a:xfrm>
            <a:custGeom>
              <a:avLst/>
              <a:gdLst/>
              <a:ahLst/>
              <a:cxnLst/>
              <a:rect l="l" t="t" r="r" b="b"/>
              <a:pathLst>
                <a:path w="4247265" h="398964">
                  <a:moveTo>
                    <a:pt x="24484" y="0"/>
                  </a:moveTo>
                  <a:lnTo>
                    <a:pt x="4222781" y="0"/>
                  </a:lnTo>
                  <a:cubicBezTo>
                    <a:pt x="4229275" y="0"/>
                    <a:pt x="4235502" y="2580"/>
                    <a:pt x="4240094" y="7171"/>
                  </a:cubicBezTo>
                  <a:cubicBezTo>
                    <a:pt x="4244685" y="11763"/>
                    <a:pt x="4247265" y="17990"/>
                    <a:pt x="4247265" y="24484"/>
                  </a:cubicBezTo>
                  <a:lnTo>
                    <a:pt x="4247265" y="374480"/>
                  </a:lnTo>
                  <a:cubicBezTo>
                    <a:pt x="4247265" y="380973"/>
                    <a:pt x="4244685" y="387201"/>
                    <a:pt x="4240094" y="391793"/>
                  </a:cubicBezTo>
                  <a:cubicBezTo>
                    <a:pt x="4235502" y="396384"/>
                    <a:pt x="4229275" y="398964"/>
                    <a:pt x="4222781" y="398964"/>
                  </a:cubicBezTo>
                  <a:lnTo>
                    <a:pt x="24484" y="398964"/>
                  </a:lnTo>
                  <a:cubicBezTo>
                    <a:pt x="17990" y="398964"/>
                    <a:pt x="11763" y="396384"/>
                    <a:pt x="7171" y="391793"/>
                  </a:cubicBezTo>
                  <a:cubicBezTo>
                    <a:pt x="2580" y="387201"/>
                    <a:pt x="0" y="380973"/>
                    <a:pt x="0" y="374480"/>
                  </a:cubicBezTo>
                  <a:lnTo>
                    <a:pt x="0" y="24484"/>
                  </a:lnTo>
                  <a:cubicBezTo>
                    <a:pt x="0" y="17990"/>
                    <a:pt x="2580" y="11763"/>
                    <a:pt x="7171" y="7171"/>
                  </a:cubicBezTo>
                  <a:cubicBezTo>
                    <a:pt x="11763" y="2580"/>
                    <a:pt x="17990" y="0"/>
                    <a:pt x="24484" y="0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247265" cy="39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01255"/>
            <a:ext cx="15391875" cy="55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53"/>
              </a:lnSpc>
            </a:pPr>
            <a:r>
              <a:rPr lang="en-US" sz="355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KAMI FOKUS PADA CHANNEL TERTENTU DI TAHAP AWAL??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5017" y="2649689"/>
            <a:ext cx="14235701" cy="8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83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Bukan karena platform lain tidak bagus,Tetapi karena setiap channel harus dipakai di fase yang tepat.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158774"/>
            <a:ext cx="7353300" cy="456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sz="29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PENEMPATAN CHANNEL DALAM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190" y="9634733"/>
            <a:ext cx="16573620" cy="34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sz="216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Platform lain (Instagram, YouTube, Facebook) bukan ditolak, tetapi diposisikan sebagai channel lanjutan, bukan pembuka.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C7BF160-E00D-9954-0526-EDED026B9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31206"/>
              </p:ext>
            </p:extLst>
          </p:nvPr>
        </p:nvGraphicFramePr>
        <p:xfrm>
          <a:off x="1142999" y="4790741"/>
          <a:ext cx="16012035" cy="4525963"/>
        </p:xfrm>
        <a:graphic>
          <a:graphicData uri="http://schemas.openxmlformats.org/drawingml/2006/table">
            <a:tbl>
              <a:tblPr/>
              <a:tblGrid>
                <a:gridCol w="5337345">
                  <a:extLst>
                    <a:ext uri="{9D8B030D-6E8A-4147-A177-3AD203B41FA5}">
                      <a16:colId xmlns:a16="http://schemas.microsoft.com/office/drawing/2014/main" val="3655135357"/>
                    </a:ext>
                  </a:extLst>
                </a:gridCol>
                <a:gridCol w="5337345">
                  <a:extLst>
                    <a:ext uri="{9D8B030D-6E8A-4147-A177-3AD203B41FA5}">
                      <a16:colId xmlns:a16="http://schemas.microsoft.com/office/drawing/2014/main" val="3793175473"/>
                    </a:ext>
                  </a:extLst>
                </a:gridCol>
                <a:gridCol w="5337345">
                  <a:extLst>
                    <a:ext uri="{9D8B030D-6E8A-4147-A177-3AD203B41FA5}">
                      <a16:colId xmlns:a16="http://schemas.microsoft.com/office/drawing/2014/main" val="4055143487"/>
                    </a:ext>
                  </a:extLst>
                </a:gridCol>
              </a:tblGrid>
              <a:tr h="6244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Tahap</a:t>
                      </a:r>
                      <a:r>
                        <a:rPr lang="en-ID" sz="2400" b="1" dirty="0">
                          <a:effectLst/>
                        </a:rPr>
                        <a:t> Flow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Channel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Fungsi</a:t>
                      </a:r>
                      <a:r>
                        <a:rPr lang="en-ID" sz="2400" b="1" dirty="0">
                          <a:effectLst/>
                        </a:rPr>
                        <a:t> Utama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406523"/>
                  </a:ext>
                </a:extLst>
              </a:tr>
              <a:tr h="908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Trust Emosional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TikTok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800" b="1">
                          <a:effectLst/>
                        </a:rPr>
                        <a:t>Wajah manusia, aktivitas nyata, tidak terasa menjual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29766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Validasi &amp; Logika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Website Official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Legalitas, struktur, rasa aman rasional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08585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Edukasi &amp; Konteks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NM Portal / NM Ai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effectLst/>
                        </a:rPr>
                        <a:t>Edukatif, netral, bantu keputusan rasional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5254"/>
                  </a:ext>
                </a:extLst>
              </a:tr>
              <a:tr h="635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Komitmen &amp; Onboarding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Aplikasi Trading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Sistem, keteraturan, komitmen awal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776664"/>
                  </a:ext>
                </a:extLst>
              </a:tr>
              <a:tr h="860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>
                          <a:effectLst/>
                        </a:rPr>
                        <a:t>Kontrol &amp; Evaluasi</a:t>
                      </a: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BIAS + </a:t>
                      </a:r>
                      <a:r>
                        <a:rPr lang="en-ID" sz="1800" b="1" dirty="0" err="1">
                          <a:effectLst/>
                        </a:rPr>
                        <a:t>AiSG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b="1" dirty="0">
                          <a:effectLst/>
                        </a:rPr>
                        <a:t>Audit </a:t>
                      </a:r>
                      <a:r>
                        <a:rPr lang="en-ID" sz="1800" b="1" dirty="0" err="1">
                          <a:effectLst/>
                        </a:rPr>
                        <a:t>perilaku</a:t>
                      </a:r>
                      <a:r>
                        <a:rPr lang="en-ID" sz="1800" b="1" dirty="0">
                          <a:effectLst/>
                        </a:rPr>
                        <a:t> digital &amp; </a:t>
                      </a:r>
                      <a:r>
                        <a:rPr lang="en-ID" sz="1800" b="1" dirty="0" err="1">
                          <a:effectLst/>
                        </a:rPr>
                        <a:t>keputusan</a:t>
                      </a:r>
                      <a:r>
                        <a:rPr lang="en-ID" sz="1800" b="1" dirty="0">
                          <a:effectLst/>
                        </a:rPr>
                        <a:t> </a:t>
                      </a:r>
                      <a:r>
                        <a:rPr lang="en-ID" sz="1800" b="1" dirty="0" err="1">
                          <a:effectLst/>
                        </a:rPr>
                        <a:t>objektif</a:t>
                      </a:r>
                      <a:endParaRPr lang="en-ID" sz="1800" b="1" dirty="0">
                        <a:effectLst/>
                      </a:endParaRPr>
                    </a:p>
                  </a:txBody>
                  <a:tcPr marL="90822" marR="90822" marT="45411" marB="454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2477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27155" y="576871"/>
            <a:ext cx="11619045" cy="1650812"/>
            <a:chOff x="0" y="0"/>
            <a:chExt cx="3060160" cy="434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0160" cy="434782"/>
            </a:xfrm>
            <a:custGeom>
              <a:avLst/>
              <a:gdLst/>
              <a:ahLst/>
              <a:cxnLst/>
              <a:rect l="l" t="t" r="r" b="b"/>
              <a:pathLst>
                <a:path w="3060160" h="434782">
                  <a:moveTo>
                    <a:pt x="33982" y="0"/>
                  </a:moveTo>
                  <a:lnTo>
                    <a:pt x="3026178" y="0"/>
                  </a:lnTo>
                  <a:cubicBezTo>
                    <a:pt x="3044946" y="0"/>
                    <a:pt x="3060160" y="15214"/>
                    <a:pt x="3060160" y="33982"/>
                  </a:cubicBezTo>
                  <a:lnTo>
                    <a:pt x="3060160" y="400800"/>
                  </a:lnTo>
                  <a:cubicBezTo>
                    <a:pt x="3060160" y="409812"/>
                    <a:pt x="3056580" y="418456"/>
                    <a:pt x="3050207" y="424829"/>
                  </a:cubicBezTo>
                  <a:cubicBezTo>
                    <a:pt x="3043834" y="431201"/>
                    <a:pt x="3035191" y="434782"/>
                    <a:pt x="3026178" y="434782"/>
                  </a:cubicBezTo>
                  <a:lnTo>
                    <a:pt x="33982" y="434782"/>
                  </a:lnTo>
                  <a:cubicBezTo>
                    <a:pt x="24969" y="434782"/>
                    <a:pt x="16326" y="431201"/>
                    <a:pt x="9953" y="424829"/>
                  </a:cubicBezTo>
                  <a:cubicBezTo>
                    <a:pt x="3580" y="418456"/>
                    <a:pt x="0" y="409812"/>
                    <a:pt x="0" y="400800"/>
                  </a:cubicBezTo>
                  <a:lnTo>
                    <a:pt x="0" y="33982"/>
                  </a:lnTo>
                  <a:cubicBezTo>
                    <a:pt x="0" y="24969"/>
                    <a:pt x="3580" y="16326"/>
                    <a:pt x="9953" y="9953"/>
                  </a:cubicBezTo>
                  <a:cubicBezTo>
                    <a:pt x="16326" y="3580"/>
                    <a:pt x="24969" y="0"/>
                    <a:pt x="33982" y="0"/>
                  </a:cubicBezTo>
                  <a:close/>
                </a:path>
              </a:pathLst>
            </a:custGeom>
            <a:solidFill>
              <a:srgbClr val="EDE2B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060160" cy="444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9623" y="851874"/>
            <a:ext cx="16479677" cy="113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PERBANDINGAN SOSIAL MEDIA PLATFORM: </a:t>
            </a:r>
          </a:p>
          <a:p>
            <a:pPr algn="ctr">
              <a:lnSpc>
                <a:spcPts val="4567"/>
              </a:lnSpc>
            </a:pPr>
            <a:r>
              <a:rPr lang="en-US" sz="364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KENAPA TIKTOK DIPILIH DI TAHAP AWAL?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06" y="8729644"/>
            <a:ext cx="17834910" cy="38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  <a:spcBef>
                <a:spcPct val="0"/>
              </a:spcBef>
            </a:pPr>
            <a:r>
              <a:rPr lang="en-US" sz="2387" b="1" i="1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Kami memilih TikTok bukan karena tren, tetapi karena paling efisien dan aman untuk membangun trust awal.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E09CF7-5DA4-91CA-D5F7-C39D6F8ED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00121"/>
              </p:ext>
            </p:extLst>
          </p:nvPr>
        </p:nvGraphicFramePr>
        <p:xfrm>
          <a:off x="1943100" y="3079557"/>
          <a:ext cx="14401800" cy="5275556"/>
        </p:xfrm>
        <a:graphic>
          <a:graphicData uri="http://schemas.openxmlformats.org/drawingml/2006/table">
            <a:tbl>
              <a:tblPr/>
              <a:tblGrid>
                <a:gridCol w="2880360">
                  <a:extLst>
                    <a:ext uri="{9D8B030D-6E8A-4147-A177-3AD203B41FA5}">
                      <a16:colId xmlns:a16="http://schemas.microsoft.com/office/drawing/2014/main" val="1598501724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1131347159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3124672439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34647908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3953532060"/>
                    </a:ext>
                  </a:extLst>
                </a:gridCol>
              </a:tblGrid>
              <a:tr h="537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 err="1">
                          <a:effectLst/>
                        </a:rPr>
                        <a:t>Aspek</a:t>
                      </a:r>
                      <a:r>
                        <a:rPr lang="en-ID" sz="2400" b="1" dirty="0">
                          <a:effectLst/>
                        </a:rPr>
                        <a:t> </a:t>
                      </a:r>
                      <a:r>
                        <a:rPr lang="en-ID" sz="2400" b="1" dirty="0" err="1">
                          <a:effectLst/>
                        </a:rPr>
                        <a:t>Strategis</a:t>
                      </a:r>
                      <a:endParaRPr lang="en-ID" sz="24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TikTok (</a:t>
                      </a:r>
                      <a:r>
                        <a:rPr lang="en-ID" sz="2400" b="1" dirty="0" err="1">
                          <a:effectLst/>
                        </a:rPr>
                        <a:t>Dipilih</a:t>
                      </a:r>
                      <a:r>
                        <a:rPr lang="en-ID" sz="2400" b="1" dirty="0">
                          <a:effectLst/>
                        </a:rPr>
                        <a:t>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Instagram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YouTube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400" b="1" dirty="0">
                          <a:effectLst/>
                        </a:rPr>
                        <a:t>Facebook Pro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36803"/>
                  </a:ext>
                </a:extLst>
              </a:tr>
              <a:tr h="7369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Peran di Flow BPF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Trust emosional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Branding lanjutan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Pendalaman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Retargeting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089109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Discovery Organik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Sangat </a:t>
                      </a:r>
                      <a:r>
                        <a:rPr lang="en-ID" sz="1600" b="1" dirty="0" err="1">
                          <a:effectLst/>
                        </a:rPr>
                        <a:t>kuat</a:t>
                      </a:r>
                      <a:r>
                        <a:rPr lang="en-ID" sz="1600" b="1" dirty="0">
                          <a:effectLst/>
                        </a:rPr>
                        <a:t> (non-follower)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Lemah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Lemah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77720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Kesan ke Prospek Baru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Natural &amp; manusiawi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Terlalu polished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Terlalu berat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Terasa sales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22020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Kecepatan Bangun Trust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Cepat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Lambat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76202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b-NO" sz="1600" b="1">
                          <a:effectLst/>
                        </a:rPr>
                        <a:t>Risiko Hard Selling di Awal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Rendah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Tinggi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121595"/>
                  </a:ext>
                </a:extLst>
              </a:tr>
              <a:tr h="7369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Cocok untuk Industri Regulated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Ya (edukatif &amp; non-CTA)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Riskan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 err="1">
                          <a:effectLst/>
                        </a:rPr>
                        <a:t>Riskan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Riskan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90556"/>
                  </a:ext>
                </a:extLst>
              </a:tr>
              <a:tr h="57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Kontrol Risiko Digital (BIAS)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Mudah diaudit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Sedang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Lambat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Noise </a:t>
                      </a:r>
                      <a:r>
                        <a:rPr lang="en-ID" sz="1600" b="1" dirty="0" err="1">
                          <a:effectLst/>
                        </a:rPr>
                        <a:t>tinggi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859252"/>
                  </a:ext>
                </a:extLst>
              </a:tr>
              <a:tr h="515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Efisiensi Tim Cabang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Tinggi (1 fokus channel)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Perlu visual konsisten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>
                          <a:effectLst/>
                        </a:rPr>
                        <a:t>Resource besar</a:t>
                      </a: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600" b="1" dirty="0">
                          <a:effectLst/>
                        </a:rPr>
                        <a:t>Monitoring </a:t>
                      </a:r>
                      <a:r>
                        <a:rPr lang="en-ID" sz="1600" b="1" dirty="0" err="1">
                          <a:effectLst/>
                        </a:rPr>
                        <a:t>berat</a:t>
                      </a:r>
                      <a:endParaRPr lang="en-ID" sz="1600" b="1" dirty="0">
                        <a:effectLst/>
                      </a:endParaRPr>
                    </a:p>
                  </a:txBody>
                  <a:tcPr marL="63225" marR="63225" marT="31613" marB="3161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6027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96471" y="1580949"/>
            <a:ext cx="10962725" cy="4444556"/>
            <a:chOff x="0" y="0"/>
            <a:chExt cx="2887302" cy="11705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87302" cy="1170583"/>
            </a:xfrm>
            <a:custGeom>
              <a:avLst/>
              <a:gdLst/>
              <a:ahLst/>
              <a:cxnLst/>
              <a:rect l="l" t="t" r="r" b="b"/>
              <a:pathLst>
                <a:path w="2887302" h="1170583">
                  <a:moveTo>
                    <a:pt x="36016" y="0"/>
                  </a:moveTo>
                  <a:lnTo>
                    <a:pt x="2851286" y="0"/>
                  </a:lnTo>
                  <a:cubicBezTo>
                    <a:pt x="2860838" y="0"/>
                    <a:pt x="2869999" y="3795"/>
                    <a:pt x="2876753" y="10549"/>
                  </a:cubicBezTo>
                  <a:cubicBezTo>
                    <a:pt x="2883508" y="17303"/>
                    <a:pt x="2887302" y="26464"/>
                    <a:pt x="2887302" y="36016"/>
                  </a:cubicBezTo>
                  <a:lnTo>
                    <a:pt x="2887302" y="1134566"/>
                  </a:lnTo>
                  <a:cubicBezTo>
                    <a:pt x="2887302" y="1144118"/>
                    <a:pt x="2883508" y="1153279"/>
                    <a:pt x="2876753" y="1160034"/>
                  </a:cubicBezTo>
                  <a:cubicBezTo>
                    <a:pt x="2869999" y="1166788"/>
                    <a:pt x="2860838" y="1170583"/>
                    <a:pt x="2851286" y="1170583"/>
                  </a:cubicBezTo>
                  <a:lnTo>
                    <a:pt x="36016" y="1170583"/>
                  </a:lnTo>
                  <a:cubicBezTo>
                    <a:pt x="26464" y="1170583"/>
                    <a:pt x="17303" y="1166788"/>
                    <a:pt x="10549" y="1160034"/>
                  </a:cubicBezTo>
                  <a:cubicBezTo>
                    <a:pt x="3795" y="1153279"/>
                    <a:pt x="0" y="1144118"/>
                    <a:pt x="0" y="1134566"/>
                  </a:cubicBezTo>
                  <a:lnTo>
                    <a:pt x="0" y="36016"/>
                  </a:lnTo>
                  <a:cubicBezTo>
                    <a:pt x="0" y="26464"/>
                    <a:pt x="3795" y="17303"/>
                    <a:pt x="10549" y="10549"/>
                  </a:cubicBezTo>
                  <a:cubicBezTo>
                    <a:pt x="17303" y="3795"/>
                    <a:pt x="26464" y="0"/>
                    <a:pt x="3601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887302" cy="117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470626" y="591937"/>
            <a:ext cx="487377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43880"/>
            <a:ext cx="10270383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A. Discovery Organik: “Kuat / Lemah”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besar peluang orang yang belum kenal sama sekali bisa menemukan konten kita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tanpa follow / tanpa ads.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Kuat (TikTok) 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Algoritma mendorong konten ke non-follower lewat FYP. Konten bagus = ketemu orang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baru.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Lemah (IG / YouTube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Lebih mengandalkan follower, subscriber, atau network. Orang baru jarang “nyasar” ke kita.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👉 Implikasi: untuk trust awal, platform dengan discovery kuat jauh lebih efisien.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533562" y="5648688"/>
            <a:ext cx="10886590" cy="4341828"/>
            <a:chOff x="0" y="0"/>
            <a:chExt cx="2867250" cy="11435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67250" cy="1143527"/>
            </a:xfrm>
            <a:custGeom>
              <a:avLst/>
              <a:gdLst/>
              <a:ahLst/>
              <a:cxnLst/>
              <a:rect l="l" t="t" r="r" b="b"/>
              <a:pathLst>
                <a:path w="2867250" h="1143527">
                  <a:moveTo>
                    <a:pt x="36268" y="0"/>
                  </a:moveTo>
                  <a:lnTo>
                    <a:pt x="2830982" y="0"/>
                  </a:lnTo>
                  <a:cubicBezTo>
                    <a:pt x="2851012" y="0"/>
                    <a:pt x="2867250" y="16238"/>
                    <a:pt x="2867250" y="36268"/>
                  </a:cubicBezTo>
                  <a:lnTo>
                    <a:pt x="2867250" y="1107258"/>
                  </a:lnTo>
                  <a:cubicBezTo>
                    <a:pt x="2867250" y="1116877"/>
                    <a:pt x="2863429" y="1126102"/>
                    <a:pt x="2856627" y="1132904"/>
                  </a:cubicBezTo>
                  <a:cubicBezTo>
                    <a:pt x="2849826" y="1139706"/>
                    <a:pt x="2840601" y="1143527"/>
                    <a:pt x="2830982" y="1143527"/>
                  </a:cubicBezTo>
                  <a:lnTo>
                    <a:pt x="36268" y="1143527"/>
                  </a:lnTo>
                  <a:cubicBezTo>
                    <a:pt x="26649" y="1143527"/>
                    <a:pt x="17424" y="1139706"/>
                    <a:pt x="10623" y="1132904"/>
                  </a:cubicBezTo>
                  <a:cubicBezTo>
                    <a:pt x="3821" y="1126102"/>
                    <a:pt x="0" y="1116877"/>
                    <a:pt x="0" y="1107258"/>
                  </a:cubicBezTo>
                  <a:lnTo>
                    <a:pt x="0" y="36268"/>
                  </a:lnTo>
                  <a:cubicBezTo>
                    <a:pt x="0" y="26649"/>
                    <a:pt x="3821" y="17424"/>
                    <a:pt x="10623" y="10623"/>
                  </a:cubicBezTo>
                  <a:cubicBezTo>
                    <a:pt x="17424" y="3821"/>
                    <a:pt x="26649" y="0"/>
                    <a:pt x="3626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867250" cy="1143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30073" y="5958820"/>
            <a:ext cx="10329227" cy="342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B. Kecepatan Bangun Trust: “Cepat / Sedang / Lambat”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Berapa lama orang mulai merasa nyaman &amp; percaya setelah pertama kali lihat konten.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Cepat (TikTok)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Video pendek, wajah manusia, aktivitas real → trust bisa kebangun dalam hitungan menit/jam.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(Instagram)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Perlu lihat beberapa post, highlight, konsistensi visual → butuh waktu.</a:t>
            </a:r>
          </a:p>
          <a:p>
            <a:pPr marL="388620" lvl="1" indent="-194310" algn="l">
              <a:lnSpc>
                <a:spcPts val="2256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Lambat (YouTube / FB)</a:t>
            </a:r>
          </a:p>
          <a:p>
            <a:pPr algn="l">
              <a:lnSpc>
                <a:spcPts val="2255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Konten panjang/teks → orang perlu niat khusus buat konsumsi.</a:t>
            </a: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fase awal, kita butuh trust cepat, bukan engagement dalam.</a:t>
            </a: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18448" cy="10287000"/>
            <a:chOff x="0" y="0"/>
            <a:chExt cx="24824598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824598" cy="13716000"/>
            </a:xfrm>
            <a:custGeom>
              <a:avLst/>
              <a:gdLst/>
              <a:ahLst/>
              <a:cxnLst/>
              <a:rect l="l" t="t" r="r" b="b"/>
              <a:pathLst>
                <a:path w="24824598" h="13716000">
                  <a:moveTo>
                    <a:pt x="0" y="0"/>
                  </a:moveTo>
                  <a:lnTo>
                    <a:pt x="24824598" y="0"/>
                  </a:lnTo>
                  <a:lnTo>
                    <a:pt x="24824598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t="-903" b="-90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3953" y="2184297"/>
            <a:ext cx="8651904" cy="4926298"/>
            <a:chOff x="0" y="0"/>
            <a:chExt cx="2278691" cy="1297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8691" cy="1297461"/>
            </a:xfrm>
            <a:custGeom>
              <a:avLst/>
              <a:gdLst/>
              <a:ahLst/>
              <a:cxnLst/>
              <a:rect l="l" t="t" r="r" b="b"/>
              <a:pathLst>
                <a:path w="2278691" h="1297461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251825"/>
                  </a:lnTo>
                  <a:cubicBezTo>
                    <a:pt x="2278691" y="1277029"/>
                    <a:pt x="2258259" y="1297461"/>
                    <a:pt x="2233055" y="1297461"/>
                  </a:cubicBezTo>
                  <a:lnTo>
                    <a:pt x="45636" y="1297461"/>
                  </a:lnTo>
                  <a:cubicBezTo>
                    <a:pt x="20432" y="1297461"/>
                    <a:pt x="0" y="1277029"/>
                    <a:pt x="0" y="1251825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278691" cy="1297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1303" y="2412563"/>
            <a:ext cx="8257204" cy="469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C. Kesan ke Prospek Baru: “Natural / Terlalu Polished / Terasa Sales”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Bagaimana rasa psikologis yang diterima orang saat pertama lihat.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Natural &amp; manusiawi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Terasa real, behind the scene, aktivitas harian.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polished (Instagram)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Visual rapi &amp; branding kuat → bisa terasa “ini jualan”.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Terlalu berat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Judul &amp; durasi panjang → terasa serius sebelum percaya.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Terasa sales (FB Pro)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Lingkungan ads, grup, DM → asosiasi jualan tinggi.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👉 Implikasi: trust awal butuh rasa “manusia”, bukan “brand”.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32997" y="4005988"/>
            <a:ext cx="8651904" cy="5349846"/>
            <a:chOff x="0" y="0"/>
            <a:chExt cx="2278691" cy="1409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8691" cy="1409013"/>
            </a:xfrm>
            <a:custGeom>
              <a:avLst/>
              <a:gdLst/>
              <a:ahLst/>
              <a:cxnLst/>
              <a:rect l="l" t="t" r="r" b="b"/>
              <a:pathLst>
                <a:path w="2278691" h="1409013">
                  <a:moveTo>
                    <a:pt x="45636" y="0"/>
                  </a:moveTo>
                  <a:lnTo>
                    <a:pt x="2233055" y="0"/>
                  </a:lnTo>
                  <a:cubicBezTo>
                    <a:pt x="2258259" y="0"/>
                    <a:pt x="2278691" y="20432"/>
                    <a:pt x="2278691" y="45636"/>
                  </a:cubicBezTo>
                  <a:lnTo>
                    <a:pt x="2278691" y="1363377"/>
                  </a:lnTo>
                  <a:cubicBezTo>
                    <a:pt x="2278691" y="1388581"/>
                    <a:pt x="2258259" y="1409013"/>
                    <a:pt x="2233055" y="1409013"/>
                  </a:cubicBezTo>
                  <a:lnTo>
                    <a:pt x="45636" y="1409013"/>
                  </a:lnTo>
                  <a:cubicBezTo>
                    <a:pt x="20432" y="1409013"/>
                    <a:pt x="0" y="1388581"/>
                    <a:pt x="0" y="1363377"/>
                  </a:cubicBezTo>
                  <a:lnTo>
                    <a:pt x="0" y="45636"/>
                  </a:lnTo>
                  <a:cubicBezTo>
                    <a:pt x="0" y="20432"/>
                    <a:pt x="20432" y="0"/>
                    <a:pt x="45636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278691" cy="1409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554156" y="662781"/>
            <a:ext cx="47140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8728" y="4299514"/>
            <a:ext cx="8346173" cy="468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D. Risiko Hard Selling di Awal: “Rendah / Sedang / Tinggi”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Seberapa besar kemungkinan konten terdorong ke jualan sebelum                                 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trust kebentuk.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Rendah (TikTok)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Formatnya story &amp; aktivitas → mudah edukatif tanpa CTA.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Sedang (IG / YouTube)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CTA sering “kebawa” (bio link, subscribe, DM).</a:t>
            </a:r>
          </a:p>
          <a:p>
            <a:pPr marL="388620" lvl="1" indent="-194310" algn="l">
              <a:lnSpc>
                <a:spcPts val="2907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Tinggi (FB Pro)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Ads, DM, grup → struktur platform memang jualan.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👉 Implikasi: di industri regulated, risiko ini harus ditekan sejak awal.</a:t>
            </a:r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17431" y="1636345"/>
            <a:ext cx="9760368" cy="3985997"/>
            <a:chOff x="0" y="0"/>
            <a:chExt cx="2570632" cy="1049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0632" cy="1049810"/>
            </a:xfrm>
            <a:custGeom>
              <a:avLst/>
              <a:gdLst/>
              <a:ahLst/>
              <a:cxnLst/>
              <a:rect l="l" t="t" r="r" b="b"/>
              <a:pathLst>
                <a:path w="2570632" h="1049810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1009357"/>
                  </a:lnTo>
                  <a:cubicBezTo>
                    <a:pt x="2570632" y="1031699"/>
                    <a:pt x="2552521" y="1049810"/>
                    <a:pt x="2530179" y="1049810"/>
                  </a:cubicBezTo>
                  <a:lnTo>
                    <a:pt x="40453" y="1049810"/>
                  </a:lnTo>
                  <a:cubicBezTo>
                    <a:pt x="18112" y="1049810"/>
                    <a:pt x="0" y="1031699"/>
                    <a:pt x="0" y="1009357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570632" cy="104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54156" y="662781"/>
            <a:ext cx="4637844" cy="67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KNOWLEDGE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8434" y="1867587"/>
            <a:ext cx="8836813" cy="375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E. Cocok untuk Industri Regulated: “Ya / Riskan”</a:t>
            </a:r>
          </a:p>
          <a:p>
            <a:pPr algn="just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Seberapa mudah melanggar persepsi, klaim, atau compliance.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 (TikTok – edukatif &amp; non-CTA)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Selama fokus aktivitas &amp; edukasi, relatif aman.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Riskan (IG / YT / FB)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Mudah tergelincir ke klaim, janji, atau promosi berlebihan.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bukan platformnya yang salah, tapi risikonya lebih tinggi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 fase awal.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17431" y="5928051"/>
            <a:ext cx="9760368" cy="3803800"/>
            <a:chOff x="0" y="0"/>
            <a:chExt cx="2570632" cy="1001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70632" cy="1001824"/>
            </a:xfrm>
            <a:custGeom>
              <a:avLst/>
              <a:gdLst/>
              <a:ahLst/>
              <a:cxnLst/>
              <a:rect l="l" t="t" r="r" b="b"/>
              <a:pathLst>
                <a:path w="2570632" h="1001824">
                  <a:moveTo>
                    <a:pt x="40453" y="0"/>
                  </a:moveTo>
                  <a:lnTo>
                    <a:pt x="2530179" y="0"/>
                  </a:lnTo>
                  <a:cubicBezTo>
                    <a:pt x="2540908" y="0"/>
                    <a:pt x="2551197" y="4262"/>
                    <a:pt x="2558784" y="11848"/>
                  </a:cubicBezTo>
                  <a:cubicBezTo>
                    <a:pt x="2566370" y="19435"/>
                    <a:pt x="2570632" y="29724"/>
                    <a:pt x="2570632" y="40453"/>
                  </a:cubicBezTo>
                  <a:lnTo>
                    <a:pt x="2570632" y="961371"/>
                  </a:lnTo>
                  <a:cubicBezTo>
                    <a:pt x="2570632" y="983712"/>
                    <a:pt x="2552521" y="1001824"/>
                    <a:pt x="2530179" y="1001824"/>
                  </a:cubicBezTo>
                  <a:lnTo>
                    <a:pt x="40453" y="1001824"/>
                  </a:lnTo>
                  <a:cubicBezTo>
                    <a:pt x="29724" y="1001824"/>
                    <a:pt x="19435" y="997562"/>
                    <a:pt x="11848" y="989975"/>
                  </a:cubicBezTo>
                  <a:cubicBezTo>
                    <a:pt x="4262" y="982389"/>
                    <a:pt x="0" y="972100"/>
                    <a:pt x="0" y="961371"/>
                  </a:cubicBezTo>
                  <a:lnTo>
                    <a:pt x="0" y="40453"/>
                  </a:lnTo>
                  <a:cubicBezTo>
                    <a:pt x="0" y="29724"/>
                    <a:pt x="4262" y="19435"/>
                    <a:pt x="11848" y="11848"/>
                  </a:cubicBezTo>
                  <a:cubicBezTo>
                    <a:pt x="19435" y="4262"/>
                    <a:pt x="29724" y="0"/>
                    <a:pt x="40453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70632" cy="1001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19576" y="3504176"/>
            <a:ext cx="8531780" cy="4351520"/>
            <a:chOff x="0" y="0"/>
            <a:chExt cx="2247053" cy="11460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7053" cy="1146079"/>
            </a:xfrm>
            <a:custGeom>
              <a:avLst/>
              <a:gdLst/>
              <a:ahLst/>
              <a:cxnLst/>
              <a:rect l="l" t="t" r="r" b="b"/>
              <a:pathLst>
                <a:path w="2247053" h="1146079">
                  <a:moveTo>
                    <a:pt x="46278" y="0"/>
                  </a:moveTo>
                  <a:lnTo>
                    <a:pt x="2200775" y="0"/>
                  </a:lnTo>
                  <a:cubicBezTo>
                    <a:pt x="2213049" y="0"/>
                    <a:pt x="2224820" y="4876"/>
                    <a:pt x="2233499" y="13555"/>
                  </a:cubicBezTo>
                  <a:cubicBezTo>
                    <a:pt x="2242178" y="22234"/>
                    <a:pt x="2247053" y="34005"/>
                    <a:pt x="2247053" y="46278"/>
                  </a:cubicBezTo>
                  <a:lnTo>
                    <a:pt x="2247053" y="1099801"/>
                  </a:lnTo>
                  <a:cubicBezTo>
                    <a:pt x="2247053" y="1112075"/>
                    <a:pt x="2242178" y="1123846"/>
                    <a:pt x="2233499" y="1132525"/>
                  </a:cubicBezTo>
                  <a:cubicBezTo>
                    <a:pt x="2224820" y="1141204"/>
                    <a:pt x="2213049" y="1146079"/>
                    <a:pt x="2200775" y="1146079"/>
                  </a:cubicBezTo>
                  <a:lnTo>
                    <a:pt x="46278" y="1146079"/>
                  </a:lnTo>
                  <a:cubicBezTo>
                    <a:pt x="34005" y="1146079"/>
                    <a:pt x="22234" y="1141204"/>
                    <a:pt x="13555" y="1132525"/>
                  </a:cubicBezTo>
                  <a:cubicBezTo>
                    <a:pt x="4876" y="1123846"/>
                    <a:pt x="0" y="1112075"/>
                    <a:pt x="0" y="1099801"/>
                  </a:cubicBezTo>
                  <a:lnTo>
                    <a:pt x="0" y="46278"/>
                  </a:lnTo>
                  <a:cubicBezTo>
                    <a:pt x="0" y="34005"/>
                    <a:pt x="4876" y="22234"/>
                    <a:pt x="13555" y="13555"/>
                  </a:cubicBezTo>
                  <a:cubicBezTo>
                    <a:pt x="22234" y="4876"/>
                    <a:pt x="34005" y="0"/>
                    <a:pt x="46278" y="0"/>
                  </a:cubicBezTo>
                  <a:close/>
                </a:path>
              </a:pathLst>
            </a:custGeom>
            <a:solidFill>
              <a:srgbClr val="DADBF1"/>
            </a:solidFill>
            <a:ln w="1333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247053" cy="114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8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86007" y="3730677"/>
            <a:ext cx="8165350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G. Efisiensi Tim Cabang: “Tinggi / Resource besar / Monitoring berat”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Beban kerja nyata ke tim.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Tinggi (TikTok)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1 channel fokus, produksi cepat, konsisten.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Resource besar (YouTube)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Editing, script, durasi → makan waktu &amp; biaya.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Monitoring berat (FB)</a:t>
            </a: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Grup, komentar, DM → rawan bocor &amp; capek.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cabang butuh efisien &amp; terkendali, bukan melebar.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8434" y="6322743"/>
            <a:ext cx="8294771" cy="309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F. Kontrol Risiko Digital (BIAS): “Mudah / Sedang / Lambat / Noise”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Seberapa mudah pola perilaku &amp; risiko dibaca oleh sistem audit (BIAS).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Mudah (TikTok)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 konten &amp; interaksi cepat terlihat, feedback cepat.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Sedang (Instagram)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Banyak format (feed, story, reels) → perlu effort lebih.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Feedback lama, video panjang → risiko telat terdeteksi.</a:t>
            </a:r>
          </a:p>
          <a:p>
            <a:pPr marL="388620" lvl="1" indent="-194310" algn="l">
              <a:lnSpc>
                <a:spcPts val="194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Noise tinggi (FB)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Grup, DM, ads → data berisik &amp; sulit dibaca.</a:t>
            </a:r>
          </a:p>
          <a:p>
            <a:pPr algn="l">
              <a:lnSpc>
                <a:spcPts val="1944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94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👉 Implikasi: makin mudah diaudit, makin aman untuk skala cabang.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852BD-82E3-61B8-A552-A583B3C92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9DA79D-AC96-FA7B-EB8A-B18853B7AB6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9F9474A-1FF6-AFFD-EB18-0499993575F6}"/>
              </a:ext>
            </a:extLst>
          </p:cNvPr>
          <p:cNvGrpSpPr/>
          <p:nvPr/>
        </p:nvGrpSpPr>
        <p:grpSpPr>
          <a:xfrm>
            <a:off x="0" y="-145115"/>
            <a:ext cx="18288000" cy="10432115"/>
            <a:chOff x="0" y="0"/>
            <a:chExt cx="24384000" cy="13909486"/>
          </a:xfrm>
        </p:grpSpPr>
        <p:sp>
          <p:nvSpPr>
            <p:cNvPr id="4" name="Freeform 4" descr="preencoded.png">
              <a:extLst>
                <a:ext uri="{FF2B5EF4-FFF2-40B4-BE49-F238E27FC236}">
                  <a16:creationId xmlns:a16="http://schemas.microsoft.com/office/drawing/2014/main" id="{36C5FAA6-7AE2-3F02-2DA0-DFDBCB24BB93}"/>
                </a:ext>
              </a:extLst>
            </p:cNvPr>
            <p:cNvSpPr/>
            <p:nvPr/>
          </p:nvSpPr>
          <p:spPr>
            <a:xfrm>
              <a:off x="0" y="0"/>
              <a:ext cx="24384000" cy="13909486"/>
            </a:xfrm>
            <a:custGeom>
              <a:avLst/>
              <a:gdLst/>
              <a:ahLst/>
              <a:cxnLst/>
              <a:rect l="l" t="t" r="r" b="b"/>
              <a:pathLst>
                <a:path w="24384000" h="13909486">
                  <a:moveTo>
                    <a:pt x="0" y="0"/>
                  </a:moveTo>
                  <a:lnTo>
                    <a:pt x="24384000" y="0"/>
                  </a:lnTo>
                  <a:lnTo>
                    <a:pt x="24384000" y="13909486"/>
                  </a:lnTo>
                  <a:lnTo>
                    <a:pt x="0" y="13909486"/>
                  </a:lnTo>
                  <a:close/>
                </a:path>
              </a:pathLst>
            </a:custGeom>
            <a:blipFill>
              <a:blip r:embed="rId3">
                <a:alphaModFix amt="65999"/>
              </a:blip>
              <a:stretch>
                <a:fillRect l="-705" r="-705"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537C39A-691C-F6BB-FA41-1B1B3E83D91D}"/>
              </a:ext>
            </a:extLst>
          </p:cNvPr>
          <p:cNvGrpSpPr/>
          <p:nvPr/>
        </p:nvGrpSpPr>
        <p:grpSpPr>
          <a:xfrm>
            <a:off x="1028700" y="1028700"/>
            <a:ext cx="10839515" cy="8229600"/>
            <a:chOff x="0" y="0"/>
            <a:chExt cx="79924167" cy="6068020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0FE2968-CD8B-9282-98F8-532C9D2C808C}"/>
                </a:ext>
              </a:extLst>
            </p:cNvPr>
            <p:cNvSpPr/>
            <p:nvPr/>
          </p:nvSpPr>
          <p:spPr>
            <a:xfrm>
              <a:off x="0" y="0"/>
              <a:ext cx="79924170" cy="60680203"/>
            </a:xfrm>
            <a:custGeom>
              <a:avLst/>
              <a:gdLst/>
              <a:ahLst/>
              <a:cxnLst/>
              <a:rect l="l" t="t" r="r" b="b"/>
              <a:pathLst>
                <a:path w="79924170" h="60680203">
                  <a:moveTo>
                    <a:pt x="12142" y="0"/>
                  </a:moveTo>
                  <a:lnTo>
                    <a:pt x="79912028" y="0"/>
                  </a:lnTo>
                  <a:cubicBezTo>
                    <a:pt x="79915246" y="0"/>
                    <a:pt x="79918334" y="1279"/>
                    <a:pt x="79920616" y="3556"/>
                  </a:cubicBezTo>
                  <a:cubicBezTo>
                    <a:pt x="79922892" y="5833"/>
                    <a:pt x="79924170" y="8922"/>
                    <a:pt x="79924170" y="12142"/>
                  </a:cubicBezTo>
                  <a:lnTo>
                    <a:pt x="79924170" y="60668061"/>
                  </a:lnTo>
                  <a:cubicBezTo>
                    <a:pt x="79924170" y="60671280"/>
                    <a:pt x="79922892" y="60674368"/>
                    <a:pt x="79920616" y="60676650"/>
                  </a:cubicBezTo>
                  <a:cubicBezTo>
                    <a:pt x="79918334" y="60678926"/>
                    <a:pt x="79915246" y="60680203"/>
                    <a:pt x="79912028" y="60680203"/>
                  </a:cubicBezTo>
                  <a:lnTo>
                    <a:pt x="12142" y="60680203"/>
                  </a:lnTo>
                  <a:cubicBezTo>
                    <a:pt x="8922" y="60680203"/>
                    <a:pt x="5833" y="60678926"/>
                    <a:pt x="3556" y="60676650"/>
                  </a:cubicBezTo>
                  <a:cubicBezTo>
                    <a:pt x="1279" y="60674368"/>
                    <a:pt x="0" y="60671280"/>
                    <a:pt x="0" y="60668061"/>
                  </a:cubicBezTo>
                  <a:lnTo>
                    <a:pt x="0" y="12142"/>
                  </a:lnTo>
                  <a:cubicBezTo>
                    <a:pt x="0" y="8922"/>
                    <a:pt x="1279" y="5833"/>
                    <a:pt x="3556" y="3556"/>
                  </a:cubicBezTo>
                  <a:cubicBezTo>
                    <a:pt x="5833" y="1279"/>
                    <a:pt x="8922" y="0"/>
                    <a:pt x="12142" y="0"/>
                  </a:cubicBezTo>
                  <a:close/>
                </a:path>
              </a:pathLst>
            </a:custGeom>
            <a:blipFill>
              <a:blip r:embed="rId4"/>
              <a:stretch>
                <a:fillRect t="-97391"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9E474DB-063F-4CEE-F715-B5A36E0CAE9B}"/>
              </a:ext>
            </a:extLst>
          </p:cNvPr>
          <p:cNvSpPr/>
          <p:nvPr/>
        </p:nvSpPr>
        <p:spPr>
          <a:xfrm>
            <a:off x="15665159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D37768F-9A83-62ED-C4C8-0492102219D7}"/>
              </a:ext>
            </a:extLst>
          </p:cNvPr>
          <p:cNvSpPr/>
          <p:nvPr/>
        </p:nvSpPr>
        <p:spPr>
          <a:xfrm>
            <a:off x="-1385396" y="-19449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980355D-616F-D983-B70F-D22BC2E6495D}"/>
              </a:ext>
            </a:extLst>
          </p:cNvPr>
          <p:cNvGrpSpPr/>
          <p:nvPr/>
        </p:nvGrpSpPr>
        <p:grpSpPr>
          <a:xfrm>
            <a:off x="11301916" y="2331536"/>
            <a:ext cx="1454872" cy="145487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D0E5F9B-4381-BAAB-411A-96576371E2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E00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6E91367-B43F-6F64-1723-7A6D94A1431B}"/>
                </a:ext>
              </a:extLst>
            </p:cNvPr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5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C535F5BC-3DE3-92B6-E2B4-E9CE36849A0E}"/>
              </a:ext>
            </a:extLst>
          </p:cNvPr>
          <p:cNvSpPr/>
          <p:nvPr/>
        </p:nvSpPr>
        <p:spPr>
          <a:xfrm>
            <a:off x="11496080" y="2468697"/>
            <a:ext cx="1066545" cy="1066545"/>
          </a:xfrm>
          <a:custGeom>
            <a:avLst/>
            <a:gdLst/>
            <a:ahLst/>
            <a:cxnLst/>
            <a:rect l="l" t="t" r="r" b="b"/>
            <a:pathLst>
              <a:path w="1066545" h="1066545">
                <a:moveTo>
                  <a:pt x="0" y="0"/>
                </a:moveTo>
                <a:lnTo>
                  <a:pt x="1066544" y="0"/>
                </a:lnTo>
                <a:lnTo>
                  <a:pt x="1066544" y="1066545"/>
                </a:lnTo>
                <a:lnTo>
                  <a:pt x="0" y="1066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95168C0-218F-9A37-8DC0-CC8D004402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557" y="1284722"/>
            <a:ext cx="3736213" cy="7885960"/>
          </a:xfrm>
          <a:prstGeom prst="rect">
            <a:avLst/>
          </a:prstGeom>
        </p:spPr>
      </p:pic>
      <p:grpSp>
        <p:nvGrpSpPr>
          <p:cNvPr id="30" name="Group 31">
            <a:extLst>
              <a:ext uri="{FF2B5EF4-FFF2-40B4-BE49-F238E27FC236}">
                <a16:creationId xmlns:a16="http://schemas.microsoft.com/office/drawing/2014/main" id="{29604526-93D5-890C-07B0-2AB387D21D8D}"/>
              </a:ext>
            </a:extLst>
          </p:cNvPr>
          <p:cNvGrpSpPr>
            <a:grpSpLocks noChangeAspect="1"/>
          </p:cNvGrpSpPr>
          <p:nvPr/>
        </p:nvGrpSpPr>
        <p:grpSpPr>
          <a:xfrm>
            <a:off x="12620394" y="1028700"/>
            <a:ext cx="4219806" cy="8347566"/>
            <a:chOff x="0" y="0"/>
            <a:chExt cx="2620010" cy="5182870"/>
          </a:xfrm>
        </p:grpSpPr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B7EFF0DE-D2DC-D55B-23A6-E0FE87FCE12D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6B8E58A3-88EE-7486-9A05-D6D2871DF62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C1C0EAD-B8A7-92C9-7218-D35B1E7A18C8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2F4F5DBC-7325-478C-76D0-5BA1980F3681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2F825E0-7116-A552-AF06-ECF2C564367A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69D02811-4E35-9044-5D89-E566A685B391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0A3822D9-F14A-40BE-CB26-9867D214F36B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3C41CFE9-32A3-E26B-415C-1DB476982AA5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8DF786F-40BC-83ED-2F12-9748028101B5}"/>
              </a:ext>
            </a:extLst>
          </p:cNvPr>
          <p:cNvSpPr txBox="1"/>
          <p:nvPr/>
        </p:nvSpPr>
        <p:spPr>
          <a:xfrm>
            <a:off x="1676400" y="4457700"/>
            <a:ext cx="83185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6600" b="1" i="0" cap="all" dirty="0">
                <a:solidFill>
                  <a:srgbClr val="FFFFFF"/>
                </a:solidFill>
                <a:effectLst/>
              </a:rPr>
              <a:t>Thank you for your time and attention</a:t>
            </a:r>
            <a:endParaRPr lang="en-US" sz="6600" cap="all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D7495-3553-79CE-9B34-0C154AAD1F14}"/>
              </a:ext>
            </a:extLst>
          </p:cNvPr>
          <p:cNvSpPr txBox="1"/>
          <p:nvPr/>
        </p:nvSpPr>
        <p:spPr>
          <a:xfrm>
            <a:off x="1757283" y="6581358"/>
            <a:ext cx="4939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b="0" i="0" dirty="0">
                <a:solidFill>
                  <a:srgbClr val="FFFFFF"/>
                </a:solidFill>
                <a:effectLst/>
              </a:rPr>
              <a:t>A Practical Guide for Branch Execution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0874F-2001-068D-22B8-F9AF25575B7F}"/>
              </a:ext>
            </a:extLst>
          </p:cNvPr>
          <p:cNvSpPr txBox="1"/>
          <p:nvPr/>
        </p:nvSpPr>
        <p:spPr>
          <a:xfrm>
            <a:off x="1757283" y="7095708"/>
            <a:ext cx="712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US" b="0" i="1" dirty="0">
                <a:solidFill>
                  <a:srgbClr val="FFFFFF"/>
                </a:solidFill>
                <a:effectLst/>
              </a:rPr>
              <a:t>Clarity in direction. Consistency in execution. Growth across all branches.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49447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>
            <a:off x="597694" y="3108722"/>
            <a:ext cx="4572476" cy="2037607"/>
            <a:chOff x="0" y="0"/>
            <a:chExt cx="6096634" cy="2716809"/>
          </a:xfrm>
        </p:grpSpPr>
        <p:sp>
          <p:nvSpPr>
            <p:cNvPr id="4" name="Freeform 4"/>
            <p:cNvSpPr/>
            <p:nvPr/>
          </p:nvSpPr>
          <p:spPr>
            <a:xfrm>
              <a:off x="11522" y="16122"/>
              <a:ext cx="6073579" cy="2684630"/>
            </a:xfrm>
            <a:custGeom>
              <a:avLst/>
              <a:gdLst/>
              <a:ahLst/>
              <a:cxnLst/>
              <a:rect l="l" t="t" r="r" b="b"/>
              <a:pathLst>
                <a:path w="6073579" h="2684630">
                  <a:moveTo>
                    <a:pt x="0" y="154771"/>
                  </a:moveTo>
                  <a:cubicBezTo>
                    <a:pt x="0" y="69324"/>
                    <a:pt x="49889" y="0"/>
                    <a:pt x="111530" y="0"/>
                  </a:cubicBezTo>
                  <a:lnTo>
                    <a:pt x="5962049" y="0"/>
                  </a:lnTo>
                  <a:cubicBezTo>
                    <a:pt x="6023690" y="0"/>
                    <a:pt x="6073579" y="69324"/>
                    <a:pt x="6073579" y="154771"/>
                  </a:cubicBezTo>
                  <a:lnTo>
                    <a:pt x="6073579" y="2529859"/>
                  </a:lnTo>
                  <a:cubicBezTo>
                    <a:pt x="6073579" y="2615306"/>
                    <a:pt x="6023690" y="2684630"/>
                    <a:pt x="5962049" y="2684630"/>
                  </a:cubicBezTo>
                  <a:lnTo>
                    <a:pt x="111530" y="2684630"/>
                  </a:lnTo>
                  <a:cubicBezTo>
                    <a:pt x="49889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096623" cy="2716860"/>
            </a:xfrm>
            <a:custGeom>
              <a:avLst/>
              <a:gdLst/>
              <a:ahLst/>
              <a:cxnLst/>
              <a:rect l="l" t="t" r="r" b="b"/>
              <a:pathLst>
                <a:path w="6096623" h="2716860">
                  <a:moveTo>
                    <a:pt x="0" y="170893"/>
                  </a:moveTo>
                  <a:cubicBezTo>
                    <a:pt x="0" y="76418"/>
                    <a:pt x="55189" y="0"/>
                    <a:pt x="123052" y="0"/>
                  </a:cubicBezTo>
                  <a:lnTo>
                    <a:pt x="5973571" y="0"/>
                  </a:lnTo>
                  <a:lnTo>
                    <a:pt x="5973571" y="16122"/>
                  </a:lnTo>
                  <a:lnTo>
                    <a:pt x="5973571" y="0"/>
                  </a:lnTo>
                  <a:cubicBezTo>
                    <a:pt x="6041434" y="0"/>
                    <a:pt x="6096623" y="76418"/>
                    <a:pt x="6096623" y="170893"/>
                  </a:cubicBezTo>
                  <a:lnTo>
                    <a:pt x="6085101" y="170893"/>
                  </a:lnTo>
                  <a:lnTo>
                    <a:pt x="6096623" y="170893"/>
                  </a:lnTo>
                  <a:lnTo>
                    <a:pt x="6096623" y="2545981"/>
                  </a:lnTo>
                  <a:lnTo>
                    <a:pt x="6085101" y="2545981"/>
                  </a:lnTo>
                  <a:lnTo>
                    <a:pt x="6096623" y="2545981"/>
                  </a:lnTo>
                  <a:cubicBezTo>
                    <a:pt x="6096623" y="2640456"/>
                    <a:pt x="6041434" y="2716860"/>
                    <a:pt x="5973571" y="2716860"/>
                  </a:cubicBezTo>
                  <a:lnTo>
                    <a:pt x="5973571" y="2700752"/>
                  </a:lnTo>
                  <a:lnTo>
                    <a:pt x="5973571" y="2716860"/>
                  </a:lnTo>
                  <a:lnTo>
                    <a:pt x="123052" y="2716860"/>
                  </a:lnTo>
                  <a:lnTo>
                    <a:pt x="123052" y="2700752"/>
                  </a:lnTo>
                  <a:lnTo>
                    <a:pt x="123052" y="2716860"/>
                  </a:lnTo>
                  <a:cubicBezTo>
                    <a:pt x="55189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1522" y="170893"/>
                  </a:lnTo>
                  <a:lnTo>
                    <a:pt x="0" y="170893"/>
                  </a:lnTo>
                  <a:moveTo>
                    <a:pt x="23044" y="170893"/>
                  </a:moveTo>
                  <a:lnTo>
                    <a:pt x="23044" y="2545981"/>
                  </a:lnTo>
                  <a:lnTo>
                    <a:pt x="11522" y="2545981"/>
                  </a:lnTo>
                  <a:lnTo>
                    <a:pt x="23044" y="2545981"/>
                  </a:lnTo>
                  <a:cubicBezTo>
                    <a:pt x="23044" y="2622399"/>
                    <a:pt x="67748" y="2684630"/>
                    <a:pt x="123052" y="2684630"/>
                  </a:cubicBezTo>
                  <a:lnTo>
                    <a:pt x="5973571" y="2684630"/>
                  </a:lnTo>
                  <a:cubicBezTo>
                    <a:pt x="6028875" y="2684630"/>
                    <a:pt x="6073579" y="2622399"/>
                    <a:pt x="6073579" y="2545981"/>
                  </a:cubicBezTo>
                  <a:lnTo>
                    <a:pt x="6073579" y="170893"/>
                  </a:lnTo>
                  <a:cubicBezTo>
                    <a:pt x="6073579" y="94475"/>
                    <a:pt x="6028875" y="32244"/>
                    <a:pt x="5973571" y="32244"/>
                  </a:cubicBezTo>
                  <a:lnTo>
                    <a:pt x="123052" y="32244"/>
                  </a:lnTo>
                  <a:lnTo>
                    <a:pt x="123052" y="16122"/>
                  </a:lnTo>
                  <a:lnTo>
                    <a:pt x="123052" y="32244"/>
                  </a:lnTo>
                  <a:cubicBezTo>
                    <a:pt x="67748" y="32244"/>
                    <a:pt x="23044" y="94475"/>
                    <a:pt x="23044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88169" y="3118247"/>
            <a:ext cx="76200" cy="1586065"/>
            <a:chOff x="0" y="0"/>
            <a:chExt cx="101600" cy="2114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360669" y="3108722"/>
            <a:ext cx="4321245" cy="2037607"/>
            <a:chOff x="0" y="0"/>
            <a:chExt cx="5761660" cy="2716809"/>
          </a:xfrm>
        </p:grpSpPr>
        <p:sp>
          <p:nvSpPr>
            <p:cNvPr id="9" name="Freeform 9"/>
            <p:cNvSpPr/>
            <p:nvPr/>
          </p:nvSpPr>
          <p:spPr>
            <a:xfrm>
              <a:off x="10888" y="16122"/>
              <a:ext cx="5739926" cy="2684630"/>
            </a:xfrm>
            <a:custGeom>
              <a:avLst/>
              <a:gdLst/>
              <a:ahLst/>
              <a:cxnLst/>
              <a:rect l="l" t="t" r="r" b="b"/>
              <a:pathLst>
                <a:path w="5739926" h="2684630">
                  <a:moveTo>
                    <a:pt x="0" y="154771"/>
                  </a:moveTo>
                  <a:cubicBezTo>
                    <a:pt x="0" y="69324"/>
                    <a:pt x="47147" y="0"/>
                    <a:pt x="105400" y="0"/>
                  </a:cubicBezTo>
                  <a:lnTo>
                    <a:pt x="5634527" y="0"/>
                  </a:lnTo>
                  <a:cubicBezTo>
                    <a:pt x="5692781" y="0"/>
                    <a:pt x="5739927" y="69324"/>
                    <a:pt x="5739927" y="154771"/>
                  </a:cubicBezTo>
                  <a:lnTo>
                    <a:pt x="5739927" y="2529859"/>
                  </a:lnTo>
                  <a:cubicBezTo>
                    <a:pt x="5739927" y="2615306"/>
                    <a:pt x="5692781" y="2684630"/>
                    <a:pt x="5634527" y="2684630"/>
                  </a:cubicBezTo>
                  <a:lnTo>
                    <a:pt x="105400" y="2684630"/>
                  </a:lnTo>
                  <a:cubicBezTo>
                    <a:pt x="47147" y="2684630"/>
                    <a:pt x="0" y="2615306"/>
                    <a:pt x="0" y="25298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761710" cy="2716860"/>
            </a:xfrm>
            <a:custGeom>
              <a:avLst/>
              <a:gdLst/>
              <a:ahLst/>
              <a:cxnLst/>
              <a:rect l="l" t="t" r="r" b="b"/>
              <a:pathLst>
                <a:path w="5761710" h="2716860">
                  <a:moveTo>
                    <a:pt x="0" y="170893"/>
                  </a:moveTo>
                  <a:cubicBezTo>
                    <a:pt x="0" y="76418"/>
                    <a:pt x="52155" y="0"/>
                    <a:pt x="116288" y="0"/>
                  </a:cubicBezTo>
                  <a:lnTo>
                    <a:pt x="5645415" y="0"/>
                  </a:lnTo>
                  <a:lnTo>
                    <a:pt x="5645415" y="16122"/>
                  </a:lnTo>
                  <a:lnTo>
                    <a:pt x="5645415" y="0"/>
                  </a:lnTo>
                  <a:cubicBezTo>
                    <a:pt x="5709548" y="0"/>
                    <a:pt x="5761710" y="76418"/>
                    <a:pt x="5761710" y="170893"/>
                  </a:cubicBezTo>
                  <a:lnTo>
                    <a:pt x="5750815" y="170893"/>
                  </a:lnTo>
                  <a:lnTo>
                    <a:pt x="5761710" y="170893"/>
                  </a:lnTo>
                  <a:lnTo>
                    <a:pt x="5761710" y="2545981"/>
                  </a:lnTo>
                  <a:lnTo>
                    <a:pt x="5750815" y="2545981"/>
                  </a:lnTo>
                  <a:lnTo>
                    <a:pt x="5761710" y="2545981"/>
                  </a:lnTo>
                  <a:cubicBezTo>
                    <a:pt x="5761710" y="2640456"/>
                    <a:pt x="5709548" y="2716860"/>
                    <a:pt x="5645415" y="2716860"/>
                  </a:cubicBezTo>
                  <a:lnTo>
                    <a:pt x="5645415" y="2700752"/>
                  </a:lnTo>
                  <a:lnTo>
                    <a:pt x="5645415" y="2716860"/>
                  </a:lnTo>
                  <a:lnTo>
                    <a:pt x="116288" y="2716860"/>
                  </a:lnTo>
                  <a:lnTo>
                    <a:pt x="116288" y="2700752"/>
                  </a:lnTo>
                  <a:lnTo>
                    <a:pt x="116288" y="2716860"/>
                  </a:lnTo>
                  <a:cubicBezTo>
                    <a:pt x="52155" y="2716860"/>
                    <a:pt x="0" y="2640456"/>
                    <a:pt x="0" y="2545981"/>
                  </a:cubicBezTo>
                  <a:lnTo>
                    <a:pt x="0" y="170893"/>
                  </a:lnTo>
                  <a:lnTo>
                    <a:pt x="10888" y="170893"/>
                  </a:lnTo>
                  <a:lnTo>
                    <a:pt x="0" y="170893"/>
                  </a:lnTo>
                  <a:moveTo>
                    <a:pt x="21777" y="170893"/>
                  </a:moveTo>
                  <a:lnTo>
                    <a:pt x="21777" y="2545981"/>
                  </a:lnTo>
                  <a:lnTo>
                    <a:pt x="10888" y="2545981"/>
                  </a:lnTo>
                  <a:lnTo>
                    <a:pt x="21777" y="2545981"/>
                  </a:lnTo>
                  <a:cubicBezTo>
                    <a:pt x="21777" y="2622399"/>
                    <a:pt x="64024" y="2684630"/>
                    <a:pt x="116288" y="2684630"/>
                  </a:cubicBezTo>
                  <a:lnTo>
                    <a:pt x="5645415" y="2684630"/>
                  </a:lnTo>
                  <a:cubicBezTo>
                    <a:pt x="5697679" y="2684630"/>
                    <a:pt x="5739926" y="2622399"/>
                    <a:pt x="5739926" y="2545981"/>
                  </a:cubicBezTo>
                  <a:lnTo>
                    <a:pt x="5739926" y="170893"/>
                  </a:lnTo>
                  <a:cubicBezTo>
                    <a:pt x="5739926" y="94475"/>
                    <a:pt x="5697679" y="32244"/>
                    <a:pt x="5645415" y="32244"/>
                  </a:cubicBezTo>
                  <a:lnTo>
                    <a:pt x="116288" y="32244"/>
                  </a:lnTo>
                  <a:lnTo>
                    <a:pt x="116288" y="16122"/>
                  </a:lnTo>
                  <a:lnTo>
                    <a:pt x="116288" y="32244"/>
                  </a:lnTo>
                  <a:cubicBezTo>
                    <a:pt x="64024" y="32244"/>
                    <a:pt x="21777" y="94475"/>
                    <a:pt x="21777" y="170893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5357613" y="3163710"/>
            <a:ext cx="76200" cy="1586065"/>
            <a:chOff x="0" y="0"/>
            <a:chExt cx="101600" cy="2114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600" cy="2114804"/>
            </a:xfrm>
            <a:custGeom>
              <a:avLst/>
              <a:gdLst/>
              <a:ahLst/>
              <a:cxnLst/>
              <a:rect l="l" t="t" r="r" b="b"/>
              <a:pathLst>
                <a:path w="101600" h="2114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064004"/>
                  </a:lnTo>
                  <a:cubicBezTo>
                    <a:pt x="101600" y="2092071"/>
                    <a:pt x="78867" y="2114804"/>
                    <a:pt x="50800" y="2114804"/>
                  </a:cubicBezTo>
                  <a:cubicBezTo>
                    <a:pt x="22733" y="2114804"/>
                    <a:pt x="0" y="2092071"/>
                    <a:pt x="0" y="206400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626269" y="5703094"/>
            <a:ext cx="7169221" cy="1056532"/>
            <a:chOff x="0" y="0"/>
            <a:chExt cx="9558961" cy="1408709"/>
          </a:xfrm>
        </p:grpSpPr>
        <p:sp>
          <p:nvSpPr>
            <p:cNvPr id="14" name="Freeform 14"/>
            <p:cNvSpPr/>
            <p:nvPr/>
          </p:nvSpPr>
          <p:spPr>
            <a:xfrm>
              <a:off x="8896" y="12700"/>
              <a:ext cx="9541169" cy="1383284"/>
            </a:xfrm>
            <a:custGeom>
              <a:avLst/>
              <a:gdLst/>
              <a:ahLst/>
              <a:cxnLst/>
              <a:rect l="l" t="t" r="r" b="b"/>
              <a:pathLst>
                <a:path w="9541169" h="1383284">
                  <a:moveTo>
                    <a:pt x="0" y="121920"/>
                  </a:moveTo>
                  <a:cubicBezTo>
                    <a:pt x="0" y="54610"/>
                    <a:pt x="38877" y="0"/>
                    <a:pt x="86827" y="0"/>
                  </a:cubicBezTo>
                  <a:lnTo>
                    <a:pt x="9454342" y="0"/>
                  </a:lnTo>
                  <a:cubicBezTo>
                    <a:pt x="9502292" y="0"/>
                    <a:pt x="9541169" y="54610"/>
                    <a:pt x="9541169" y="121920"/>
                  </a:cubicBezTo>
                  <a:lnTo>
                    <a:pt x="9541169" y="1261364"/>
                  </a:lnTo>
                  <a:cubicBezTo>
                    <a:pt x="9541169" y="1328674"/>
                    <a:pt x="9502292" y="1383284"/>
                    <a:pt x="9454342" y="1383284"/>
                  </a:cubicBezTo>
                  <a:lnTo>
                    <a:pt x="86827" y="1383284"/>
                  </a:lnTo>
                  <a:cubicBezTo>
                    <a:pt x="38877" y="1383284"/>
                    <a:pt x="0" y="1328674"/>
                    <a:pt x="0" y="126136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558961" cy="1408684"/>
            </a:xfrm>
            <a:custGeom>
              <a:avLst/>
              <a:gdLst/>
              <a:ahLst/>
              <a:cxnLst/>
              <a:rect l="l" t="t" r="r" b="b"/>
              <a:pathLst>
                <a:path w="9558961" h="1408684">
                  <a:moveTo>
                    <a:pt x="0" y="134620"/>
                  </a:moveTo>
                  <a:cubicBezTo>
                    <a:pt x="0" y="60071"/>
                    <a:pt x="42969" y="0"/>
                    <a:pt x="95723" y="0"/>
                  </a:cubicBezTo>
                  <a:lnTo>
                    <a:pt x="9463238" y="0"/>
                  </a:lnTo>
                  <a:lnTo>
                    <a:pt x="9463238" y="12700"/>
                  </a:lnTo>
                  <a:lnTo>
                    <a:pt x="9463238" y="0"/>
                  </a:lnTo>
                  <a:cubicBezTo>
                    <a:pt x="9515993" y="0"/>
                    <a:pt x="9558961" y="60071"/>
                    <a:pt x="9558961" y="134620"/>
                  </a:cubicBezTo>
                  <a:lnTo>
                    <a:pt x="9550065" y="134620"/>
                  </a:lnTo>
                  <a:lnTo>
                    <a:pt x="9558961" y="134620"/>
                  </a:lnTo>
                  <a:lnTo>
                    <a:pt x="9558961" y="1274064"/>
                  </a:lnTo>
                  <a:lnTo>
                    <a:pt x="9550065" y="1274064"/>
                  </a:lnTo>
                  <a:lnTo>
                    <a:pt x="9558961" y="1274064"/>
                  </a:lnTo>
                  <a:cubicBezTo>
                    <a:pt x="9558961" y="1348613"/>
                    <a:pt x="9515993" y="1408684"/>
                    <a:pt x="9463238" y="1408684"/>
                  </a:cubicBezTo>
                  <a:lnTo>
                    <a:pt x="9463238" y="1395984"/>
                  </a:lnTo>
                  <a:lnTo>
                    <a:pt x="9463238" y="1408684"/>
                  </a:lnTo>
                  <a:lnTo>
                    <a:pt x="95723" y="1408684"/>
                  </a:lnTo>
                  <a:lnTo>
                    <a:pt x="95723" y="1395984"/>
                  </a:lnTo>
                  <a:lnTo>
                    <a:pt x="95723" y="1408684"/>
                  </a:lnTo>
                  <a:cubicBezTo>
                    <a:pt x="42969" y="1408684"/>
                    <a:pt x="0" y="1348613"/>
                    <a:pt x="0" y="1274064"/>
                  </a:cubicBezTo>
                  <a:lnTo>
                    <a:pt x="0" y="134620"/>
                  </a:lnTo>
                  <a:lnTo>
                    <a:pt x="8896" y="134620"/>
                  </a:lnTo>
                  <a:lnTo>
                    <a:pt x="0" y="134620"/>
                  </a:lnTo>
                  <a:moveTo>
                    <a:pt x="17792" y="134620"/>
                  </a:moveTo>
                  <a:lnTo>
                    <a:pt x="17792" y="1274064"/>
                  </a:lnTo>
                  <a:lnTo>
                    <a:pt x="8896" y="1274064"/>
                  </a:lnTo>
                  <a:lnTo>
                    <a:pt x="17792" y="1274064"/>
                  </a:lnTo>
                  <a:cubicBezTo>
                    <a:pt x="17792" y="1334135"/>
                    <a:pt x="52577" y="1383284"/>
                    <a:pt x="95723" y="1383284"/>
                  </a:cubicBezTo>
                  <a:lnTo>
                    <a:pt x="9463238" y="1383284"/>
                  </a:lnTo>
                  <a:cubicBezTo>
                    <a:pt x="9506384" y="1383284"/>
                    <a:pt x="9541169" y="1334135"/>
                    <a:pt x="9541169" y="1274064"/>
                  </a:cubicBezTo>
                  <a:lnTo>
                    <a:pt x="9541169" y="134620"/>
                  </a:lnTo>
                  <a:cubicBezTo>
                    <a:pt x="9541169" y="74549"/>
                    <a:pt x="9506384" y="25400"/>
                    <a:pt x="9463238" y="25400"/>
                  </a:cubicBezTo>
                  <a:lnTo>
                    <a:pt x="95723" y="25400"/>
                  </a:lnTo>
                  <a:lnTo>
                    <a:pt x="95723" y="12700"/>
                  </a:lnTo>
                  <a:lnTo>
                    <a:pt x="95723" y="25400"/>
                  </a:lnTo>
                  <a:cubicBezTo>
                    <a:pt x="52577" y="25400"/>
                    <a:pt x="17792" y="74549"/>
                    <a:pt x="17792" y="13462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59594" y="5722744"/>
            <a:ext cx="76200" cy="1037482"/>
            <a:chOff x="0" y="0"/>
            <a:chExt cx="101600" cy="13833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600" cy="1383284"/>
            </a:xfrm>
            <a:custGeom>
              <a:avLst/>
              <a:gdLst/>
              <a:ahLst/>
              <a:cxnLst/>
              <a:rect l="l" t="t" r="r" b="b"/>
              <a:pathLst>
                <a:path w="101600" h="138328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32484"/>
                  </a:lnTo>
                  <a:cubicBezTo>
                    <a:pt x="101600" y="1360551"/>
                    <a:pt x="78867" y="1383284"/>
                    <a:pt x="50800" y="1383284"/>
                  </a:cubicBezTo>
                  <a:cubicBezTo>
                    <a:pt x="22733" y="1383284"/>
                    <a:pt x="0" y="1360551"/>
                    <a:pt x="0" y="1332484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687913" y="762488"/>
            <a:ext cx="9345513" cy="481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30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BELUM KENAL PERUSAHAAN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64369" y="1453721"/>
            <a:ext cx="3741239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48435" y="1945915"/>
            <a:ext cx="9118315" cy="9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263" lvl="1" indent="-249632" algn="l">
              <a:lnSpc>
                <a:spcPts val="3743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Official /Cabang</a:t>
            </a:r>
          </a:p>
          <a:p>
            <a:pPr marL="499263" lvl="1" indent="-249632" algn="l">
              <a:lnSpc>
                <a:spcPts val="3744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TikTok Newsmaker (Verified).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6802" y="3291630"/>
            <a:ext cx="3883420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Aktivitas Nyata &amp; Wajah Manusia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6264" y="4060850"/>
            <a:ext cx="4222021" cy="100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70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bisa melihat aktivitas sehari-hari dan interaksi tim secara langsung, membangun kesan otentik.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37762" y="3291630"/>
            <a:ext cx="3855628" cy="63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Perusahaan Hidup &amp; Aktif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548113" y="4061307"/>
            <a:ext cx="3978014" cy="100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Konten dinamis di TikTok membuktikan bahwa perusahaan selalu bergerak, berinovasi, dan relevan.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9593" y="5270154"/>
            <a:ext cx="4438691" cy="31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Terasa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Menjual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atau</a:t>
            </a:r>
            <a:r>
              <a:rPr lang="en-US" sz="1999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Formal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6802" y="5890027"/>
            <a:ext cx="6194045" cy="66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santai dan personal di TikTok membuat prospek merasa nyaman tanpa tekanan penjualan.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4369" y="6924827"/>
            <a:ext cx="2602411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4369" y="7341683"/>
            <a:ext cx="7483007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Bangun trust emosional awal, Membuat prospek nyaman untuk lanjut.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26269" y="8057559"/>
            <a:ext cx="3151289" cy="34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8169" y="8484098"/>
            <a:ext cx="2717961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website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8169" y="8784605"/>
            <a:ext cx="2943695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aplikasi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88169" y="9085111"/>
            <a:ext cx="4152053" cy="3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8265" lvl="1" indent="-129132" algn="l">
              <a:lnSpc>
                <a:spcPts val="2772"/>
              </a:lnSpc>
              <a:buFont typeface="Arial"/>
              <a:buChar char="•"/>
            </a:pPr>
            <a:r>
              <a:rPr lang="en-US" sz="17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bahas produk/profit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655BC96-2C3D-49E8-7E6C-D2B15824E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84" y="2869999"/>
            <a:ext cx="3131522" cy="6508014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377739" y="2674701"/>
            <a:ext cx="3487340" cy="6898612"/>
            <a:chOff x="0" y="0"/>
            <a:chExt cx="2620010" cy="518287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0EBA975-FFE9-6E0D-47BB-892C8768A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754" y="1645807"/>
            <a:ext cx="3524121" cy="7732206"/>
          </a:xfrm>
          <a:prstGeom prst="rect">
            <a:avLst/>
          </a:prstGeom>
        </p:spPr>
      </p:pic>
      <p:grpSp>
        <p:nvGrpSpPr>
          <p:cNvPr id="55" name="Group 18">
            <a:extLst>
              <a:ext uri="{FF2B5EF4-FFF2-40B4-BE49-F238E27FC236}">
                <a16:creationId xmlns:a16="http://schemas.microsoft.com/office/drawing/2014/main" id="{77A513D8-C4AF-C40E-0851-450E2312DD54}"/>
              </a:ext>
            </a:extLst>
          </p:cNvPr>
          <p:cNvGrpSpPr>
            <a:grpSpLocks noChangeAspect="1"/>
          </p:cNvGrpSpPr>
          <p:nvPr/>
        </p:nvGrpSpPr>
        <p:grpSpPr>
          <a:xfrm>
            <a:off x="10135432" y="1480187"/>
            <a:ext cx="4091182" cy="8093125"/>
            <a:chOff x="0" y="0"/>
            <a:chExt cx="2620010" cy="5182870"/>
          </a:xfrm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FE524FEA-FC78-6337-5632-3A809351495E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1B077B9D-2BC3-73E2-9E1B-55219316AF37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3B85885-E6F6-BD57-3A20-AE36195A01E6}"/>
                </a:ext>
              </a:extLst>
            </p:cNvPr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BBA82336-B9A3-528D-52F5-158203825D7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E0D01D06-FD93-0AC1-31D7-5E83DE750697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45E3A3A8-23F8-5F34-45D6-488AEFFBEAA8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BF7EE8F2-D16C-3746-9538-4C2046694404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7889B179-E047-9F50-16A9-787C2044E06C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6223" y="3531689"/>
            <a:ext cx="4017610" cy="1336929"/>
            <a:chOff x="0" y="0"/>
            <a:chExt cx="5356813" cy="17825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6838" cy="1782623"/>
            </a:xfrm>
            <a:custGeom>
              <a:avLst/>
              <a:gdLst/>
              <a:ahLst/>
              <a:cxnLst/>
              <a:rect l="l" t="t" r="r" b="b"/>
              <a:pathLst>
                <a:path w="5356838" h="1782623">
                  <a:moveTo>
                    <a:pt x="0" y="136068"/>
                  </a:moveTo>
                  <a:cubicBezTo>
                    <a:pt x="0" y="60947"/>
                    <a:pt x="43312" y="0"/>
                    <a:pt x="96696" y="0"/>
                  </a:cubicBezTo>
                  <a:lnTo>
                    <a:pt x="5260137" y="0"/>
                  </a:lnTo>
                  <a:cubicBezTo>
                    <a:pt x="5313521" y="0"/>
                    <a:pt x="5356838" y="60947"/>
                    <a:pt x="5356838" y="136068"/>
                  </a:cubicBezTo>
                  <a:lnTo>
                    <a:pt x="5356838" y="1646561"/>
                  </a:lnTo>
                  <a:cubicBezTo>
                    <a:pt x="5356838" y="1721682"/>
                    <a:pt x="5313521" y="1782623"/>
                    <a:pt x="5260137" y="1782623"/>
                  </a:cubicBezTo>
                  <a:lnTo>
                    <a:pt x="96696" y="1782623"/>
                  </a:lnTo>
                  <a:cubicBezTo>
                    <a:pt x="43312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7426385" y="3601334"/>
            <a:ext cx="4017448" cy="6483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711012" y="3288211"/>
            <a:ext cx="486966" cy="486966"/>
            <a:chOff x="0" y="0"/>
            <a:chExt cx="649288" cy="649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9861499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524" b="-952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786438" y="3601334"/>
            <a:ext cx="6284704" cy="1267284"/>
            <a:chOff x="0" y="0"/>
            <a:chExt cx="8379606" cy="16897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79631" cy="1689763"/>
            </a:xfrm>
            <a:custGeom>
              <a:avLst/>
              <a:gdLst/>
              <a:ahLst/>
              <a:cxnLst/>
              <a:rect l="l" t="t" r="r" b="b"/>
              <a:pathLst>
                <a:path w="8379631" h="1689763">
                  <a:moveTo>
                    <a:pt x="0" y="128979"/>
                  </a:moveTo>
                  <a:cubicBezTo>
                    <a:pt x="0" y="57772"/>
                    <a:pt x="67752" y="0"/>
                    <a:pt x="151260" y="0"/>
                  </a:cubicBezTo>
                  <a:lnTo>
                    <a:pt x="8228378" y="0"/>
                  </a:lnTo>
                  <a:cubicBezTo>
                    <a:pt x="8311885" y="0"/>
                    <a:pt x="8379631" y="57772"/>
                    <a:pt x="8379631" y="128979"/>
                  </a:cubicBezTo>
                  <a:lnTo>
                    <a:pt x="8379631" y="1560786"/>
                  </a:lnTo>
                  <a:cubicBezTo>
                    <a:pt x="8379631" y="1631993"/>
                    <a:pt x="8311885" y="1689763"/>
                    <a:pt x="8228378" y="1689763"/>
                  </a:cubicBezTo>
                  <a:lnTo>
                    <a:pt x="151260" y="1689763"/>
                  </a:lnTo>
                  <a:cubicBezTo>
                    <a:pt x="67752" y="1689763"/>
                    <a:pt x="0" y="1631993"/>
                    <a:pt x="0" y="156078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4943382" y="3288211"/>
            <a:ext cx="486966" cy="486966"/>
            <a:chOff x="0" y="0"/>
            <a:chExt cx="649288" cy="6492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AutoShape 13"/>
          <p:cNvSpPr/>
          <p:nvPr/>
        </p:nvSpPr>
        <p:spPr>
          <a:xfrm>
            <a:off x="11786438" y="3629025"/>
            <a:ext cx="6283273" cy="53538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 descr="preencoded.png"/>
          <p:cNvSpPr/>
          <p:nvPr/>
        </p:nvSpPr>
        <p:spPr>
          <a:xfrm>
            <a:off x="15089391" y="3434210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62" r="-4762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26385" y="5239788"/>
            <a:ext cx="7479122" cy="1336929"/>
            <a:chOff x="0" y="0"/>
            <a:chExt cx="9972162" cy="17825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72187" cy="1782623"/>
            </a:xfrm>
            <a:custGeom>
              <a:avLst/>
              <a:gdLst/>
              <a:ahLst/>
              <a:cxnLst/>
              <a:rect l="l" t="t" r="r" b="b"/>
              <a:pathLst>
                <a:path w="9972187" h="1782623">
                  <a:moveTo>
                    <a:pt x="0" y="136068"/>
                  </a:moveTo>
                  <a:cubicBezTo>
                    <a:pt x="0" y="60947"/>
                    <a:pt x="80628" y="0"/>
                    <a:pt x="180007" y="0"/>
                  </a:cubicBezTo>
                  <a:lnTo>
                    <a:pt x="9792192" y="0"/>
                  </a:lnTo>
                  <a:cubicBezTo>
                    <a:pt x="9891571" y="0"/>
                    <a:pt x="9972187" y="60947"/>
                    <a:pt x="9972187" y="136068"/>
                  </a:cubicBezTo>
                  <a:lnTo>
                    <a:pt x="9972187" y="1646561"/>
                  </a:lnTo>
                  <a:cubicBezTo>
                    <a:pt x="9972187" y="1721682"/>
                    <a:pt x="9891571" y="1782623"/>
                    <a:pt x="9792192" y="1782623"/>
                  </a:cubicBezTo>
                  <a:lnTo>
                    <a:pt x="180007" y="1782623"/>
                  </a:lnTo>
                  <a:cubicBezTo>
                    <a:pt x="80628" y="1782623"/>
                    <a:pt x="0" y="1721682"/>
                    <a:pt x="0" y="1646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0922464" y="4973817"/>
            <a:ext cx="486966" cy="486966"/>
            <a:chOff x="0" y="0"/>
            <a:chExt cx="649288" cy="6492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9351" cy="649351"/>
            </a:xfrm>
            <a:custGeom>
              <a:avLst/>
              <a:gdLst/>
              <a:ahLst/>
              <a:cxnLst/>
              <a:rect l="l" t="t" r="r" b="b"/>
              <a:pathLst>
                <a:path w="649351" h="649351">
                  <a:moveTo>
                    <a:pt x="0" y="324612"/>
                  </a:moveTo>
                  <a:cubicBezTo>
                    <a:pt x="0" y="145288"/>
                    <a:pt x="145288" y="0"/>
                    <a:pt x="324612" y="0"/>
                  </a:cubicBezTo>
                  <a:cubicBezTo>
                    <a:pt x="503936" y="0"/>
                    <a:pt x="649351" y="145288"/>
                    <a:pt x="649351" y="324612"/>
                  </a:cubicBezTo>
                  <a:cubicBezTo>
                    <a:pt x="649351" y="503936"/>
                    <a:pt x="503936" y="649351"/>
                    <a:pt x="324612" y="649351"/>
                  </a:cubicBezTo>
                  <a:cubicBezTo>
                    <a:pt x="145288" y="649351"/>
                    <a:pt x="0" y="503936"/>
                    <a:pt x="0" y="324612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flipV="1">
            <a:off x="7426425" y="5239788"/>
            <a:ext cx="7516957" cy="240"/>
          </a:xfrm>
          <a:prstGeom prst="line">
            <a:avLst/>
          </a:prstGeom>
          <a:ln w="142875" cap="flat">
            <a:solidFill>
              <a:srgbClr val="4950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 descr="preencoded.png"/>
          <p:cNvSpPr/>
          <p:nvPr/>
        </p:nvSpPr>
        <p:spPr>
          <a:xfrm>
            <a:off x="11068539" y="5119892"/>
            <a:ext cx="194815" cy="194815"/>
          </a:xfrm>
          <a:custGeom>
            <a:avLst/>
            <a:gdLst/>
            <a:ahLst/>
            <a:cxnLst/>
            <a:rect l="l" t="t" r="r" b="b"/>
            <a:pathLst>
              <a:path w="194815" h="194815">
                <a:moveTo>
                  <a:pt x="0" y="0"/>
                </a:moveTo>
                <a:lnTo>
                  <a:pt x="194815" y="0"/>
                </a:lnTo>
                <a:lnTo>
                  <a:pt x="194815" y="194815"/>
                </a:lnTo>
                <a:lnTo>
                  <a:pt x="0" y="19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1" b="-2381"/>
            </a:stretch>
          </a:blipFill>
        </p:spPr>
      </p:sp>
      <p:sp>
        <p:nvSpPr>
          <p:cNvPr id="61" name="TextBox 61"/>
          <p:cNvSpPr txBox="1"/>
          <p:nvPr/>
        </p:nvSpPr>
        <p:spPr>
          <a:xfrm>
            <a:off x="7426223" y="1209227"/>
            <a:ext cx="10487492" cy="46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9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TERTARIK, TAPI MAU BUKTI RESMI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474600" y="2091559"/>
            <a:ext cx="2410867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74600" y="2614108"/>
            <a:ext cx="4569578" cy="39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049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Resmi Perusahaan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607503" y="3822802"/>
            <a:ext cx="3314961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Menampilkan </a:t>
            </a:r>
            <a:r>
              <a:rPr lang="en-US" sz="2062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Legalitas</a:t>
            </a:r>
            <a:endParaRPr lang="en-US" sz="206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607503" y="4221956"/>
            <a:ext cx="4703121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BAPPEPTI, BBJ, KBI, BI, OJK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906364" y="3856168"/>
            <a:ext cx="4391471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Menunjukkan Struktur Perusahaan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906364" y="4285941"/>
            <a:ext cx="6044852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organisasi di balik layanan.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607503" y="5546931"/>
            <a:ext cx="4555927" cy="33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Kesan Profesional &amp; Resmi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607503" y="5974604"/>
            <a:ext cx="993100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Membangun citra perusahaan yang solid dan terpercaya.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426222" y="6776742"/>
            <a:ext cx="1108177" cy="31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426223" y="7197324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Validasi legal &amp; kredibilitas, Membuat prospek merasa aman secara logika.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426223" y="7793092"/>
            <a:ext cx="3155752" cy="32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426223" y="8108899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kirim banyak link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426223" y="8425310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ajak install aplikasi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426223" y="8741721"/>
            <a:ext cx="10293553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0" lvl="1" indent="-131960" algn="l">
              <a:lnSpc>
                <a:spcPts val="2799"/>
              </a:lnSpc>
              <a:buFont typeface="Arial"/>
              <a:buChar char="•"/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jelaskan panjang lebar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33C070DF-0354-FE3C-A26D-4AD9F69A96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87" y="4525488"/>
            <a:ext cx="2315553" cy="5022741"/>
          </a:xfrm>
          <a:prstGeom prst="rect">
            <a:avLst/>
          </a:prstGeom>
        </p:spPr>
      </p:pic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51728" y="4418486"/>
            <a:ext cx="2651460" cy="5245085"/>
            <a:chOff x="0" y="0"/>
            <a:chExt cx="2620010" cy="518287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27853" y="548554"/>
            <a:ext cx="2651460" cy="5245085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EAA1E84B-4B91-2970-25BE-146D0D7F61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18" y="685747"/>
            <a:ext cx="2325931" cy="503584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2051401-0F07-A46B-889A-1FC22700D7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45" y="4519493"/>
            <a:ext cx="2346941" cy="5081333"/>
          </a:xfrm>
          <a:prstGeom prst="rect">
            <a:avLst/>
          </a:prstGeom>
        </p:spPr>
      </p:pic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3798047" y="4418486"/>
            <a:ext cx="2651460" cy="5245085"/>
            <a:chOff x="0" y="0"/>
            <a:chExt cx="2620010" cy="5182870"/>
          </a:xfrm>
        </p:grpSpPr>
        <p:sp>
          <p:nvSpPr>
            <p:cNvPr id="52" name="Freeform 5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63F15906-5366-215D-5167-2EDD271EDD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30" y="670963"/>
            <a:ext cx="2370684" cy="5000266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156182" y="529103"/>
            <a:ext cx="2637035" cy="5216550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6993" y="2248938"/>
            <a:ext cx="38100" cy="571348"/>
            <a:chOff x="0" y="0"/>
            <a:chExt cx="50800" cy="761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76993" y="3065707"/>
            <a:ext cx="38100" cy="571348"/>
            <a:chOff x="0" y="0"/>
            <a:chExt cx="50800" cy="761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76993" y="3882476"/>
            <a:ext cx="38100" cy="571348"/>
            <a:chOff x="0" y="0"/>
            <a:chExt cx="50800" cy="761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476993" y="4699244"/>
            <a:ext cx="38100" cy="571348"/>
            <a:chOff x="0" y="0"/>
            <a:chExt cx="50800" cy="761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476993" y="5516013"/>
            <a:ext cx="38100" cy="571348"/>
            <a:chOff x="0" y="0"/>
            <a:chExt cx="50800" cy="7617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476993" y="6332782"/>
            <a:ext cx="38100" cy="571348"/>
            <a:chOff x="0" y="0"/>
            <a:chExt cx="50800" cy="7617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800" cy="761746"/>
            </a:xfrm>
            <a:custGeom>
              <a:avLst/>
              <a:gdLst/>
              <a:ahLst/>
              <a:cxnLst/>
              <a:rect l="l" t="t" r="r" b="b"/>
              <a:pathLst>
                <a:path w="50800" h="761746">
                  <a:moveTo>
                    <a:pt x="0" y="0"/>
                  </a:moveTo>
                  <a:lnTo>
                    <a:pt x="50800" y="0"/>
                  </a:lnTo>
                  <a:lnTo>
                    <a:pt x="50800" y="761746"/>
                  </a:lnTo>
                  <a:lnTo>
                    <a:pt x="0" y="761746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508464" y="2225057"/>
            <a:ext cx="3554527" cy="7033243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4" r="-4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127763" y="1182029"/>
            <a:ext cx="4380700" cy="8667968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" r="-44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496043" y="441874"/>
            <a:ext cx="12237361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BANYAK TANYA &amp; TAKUT SALAH LANGKAH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6993" y="1612155"/>
            <a:ext cx="7496042" cy="37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Dipakai: NM – Newsmaker dan NM AI.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5827" y="2267988"/>
            <a:ext cx="3965972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Berisi Edukasi Pasar &amp; Ekonomi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5827" y="2498227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Menyediakan informasi mendalam tentang tren pasar dan konteks ekonomi yang relevan.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5827" y="3084757"/>
            <a:ext cx="2757636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Menjual Produk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5827" y="3314995"/>
            <a:ext cx="8274893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Fokus pada penyampaian informasi faktual tanpa ada tekanan penjualan.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5827" y="3901526"/>
            <a:ext cx="3488531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Memberi Konteks &amp; Literasi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5827" y="4131764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prospek memahami lingkungan investasi dan istilah-istilah penting.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5827" y="4718294"/>
            <a:ext cx="6164163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Bersifat Edukatif, Bukan Rekomendasi Transaksi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5827" y="4948533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Menjelaskan konsep tanpa mendorong keputusan investasi tertentu.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5827" y="5535063"/>
            <a:ext cx="5097214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Membantu Memahami Risiko &amp; Skenario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75827" y="5765302"/>
            <a:ext cx="945193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Membekali prospek dengan pengetahuan tentang potensi hasil dan risiko yang terlibat.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5827" y="6351832"/>
            <a:ext cx="2480518" cy="3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Terasa Lebih Netral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75827" y="6582070"/>
            <a:ext cx="10258130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Pendekatan objektif untuk membangun kepercayaan dan kenyamanan prospek.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884" y="7231801"/>
            <a:ext cx="859631" cy="32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55607" y="7666785"/>
            <a:ext cx="372897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Edukasi netral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6371" y="8052492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Menenangkan prospek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26371" y="8436847"/>
            <a:ext cx="366831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Membantu keputusan rasional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075022" y="7231801"/>
            <a:ext cx="3401627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</a:t>
            </a:r>
            <a:r>
              <a:rPr lang="en-US" sz="2024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Hindari</a:t>
            </a:r>
            <a:r>
              <a:rPr lang="en-US" sz="2024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75022" y="7666785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hard selling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75022" y="8052492"/>
            <a:ext cx="3067381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minta komitmen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75022" y="8436847"/>
            <a:ext cx="3261866" cy="3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5805" lvl="1" indent="-132902" algn="l">
              <a:lnSpc>
                <a:spcPts val="2902"/>
              </a:lnSpc>
              <a:buFont typeface="Arial"/>
              <a:buChar char="•"/>
            </a:pPr>
            <a:r>
              <a:rPr lang="en-US" sz="17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dorong transaksi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6397" y="2703909"/>
            <a:ext cx="5015217" cy="2772670"/>
            <a:chOff x="0" y="0"/>
            <a:chExt cx="6686956" cy="3696894"/>
          </a:xfrm>
        </p:grpSpPr>
        <p:sp>
          <p:nvSpPr>
            <p:cNvPr id="4" name="Freeform 4"/>
            <p:cNvSpPr/>
            <p:nvPr/>
          </p:nvSpPr>
          <p:spPr>
            <a:xfrm>
              <a:off x="5822" y="6350"/>
              <a:ext cx="6675173" cy="3684270"/>
            </a:xfrm>
            <a:custGeom>
              <a:avLst/>
              <a:gdLst/>
              <a:ahLst/>
              <a:cxnLst/>
              <a:rect l="l" t="t" r="r" b="b"/>
              <a:pathLst>
                <a:path w="6675173" h="3684270">
                  <a:moveTo>
                    <a:pt x="0" y="118618"/>
                  </a:moveTo>
                  <a:cubicBezTo>
                    <a:pt x="0" y="53086"/>
                    <a:pt x="48786" y="0"/>
                    <a:pt x="108866" y="0"/>
                  </a:cubicBezTo>
                  <a:lnTo>
                    <a:pt x="6566306" y="0"/>
                  </a:lnTo>
                  <a:cubicBezTo>
                    <a:pt x="6626503" y="0"/>
                    <a:pt x="6675173" y="53086"/>
                    <a:pt x="6675173" y="118618"/>
                  </a:cubicBezTo>
                  <a:lnTo>
                    <a:pt x="6675173" y="3565652"/>
                  </a:lnTo>
                  <a:cubicBezTo>
                    <a:pt x="6675173" y="3631184"/>
                    <a:pt x="6626387" y="3684270"/>
                    <a:pt x="6566306" y="3684270"/>
                  </a:cubicBezTo>
                  <a:lnTo>
                    <a:pt x="108866" y="3684270"/>
                  </a:lnTo>
                  <a:cubicBezTo>
                    <a:pt x="48669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86817" cy="3696970"/>
            </a:xfrm>
            <a:custGeom>
              <a:avLst/>
              <a:gdLst/>
              <a:ahLst/>
              <a:cxnLst/>
              <a:rect l="l" t="t" r="r" b="b"/>
              <a:pathLst>
                <a:path w="6686817" h="3696970">
                  <a:moveTo>
                    <a:pt x="0" y="124968"/>
                  </a:moveTo>
                  <a:cubicBezTo>
                    <a:pt x="0" y="55880"/>
                    <a:pt x="51347" y="0"/>
                    <a:pt x="114688" y="0"/>
                  </a:cubicBezTo>
                  <a:lnTo>
                    <a:pt x="6572128" y="0"/>
                  </a:lnTo>
                  <a:lnTo>
                    <a:pt x="6572128" y="6350"/>
                  </a:lnTo>
                  <a:lnTo>
                    <a:pt x="6572128" y="0"/>
                  </a:lnTo>
                  <a:cubicBezTo>
                    <a:pt x="6635469" y="0"/>
                    <a:pt x="6686817" y="55880"/>
                    <a:pt x="6686817" y="124968"/>
                  </a:cubicBezTo>
                  <a:lnTo>
                    <a:pt x="6680995" y="124968"/>
                  </a:lnTo>
                  <a:lnTo>
                    <a:pt x="6686817" y="124968"/>
                  </a:lnTo>
                  <a:lnTo>
                    <a:pt x="6686817" y="3572002"/>
                  </a:lnTo>
                  <a:lnTo>
                    <a:pt x="6680995" y="3572002"/>
                  </a:lnTo>
                  <a:lnTo>
                    <a:pt x="6686817" y="3572002"/>
                  </a:lnTo>
                  <a:cubicBezTo>
                    <a:pt x="6686817" y="3640963"/>
                    <a:pt x="6635469" y="3696970"/>
                    <a:pt x="6572128" y="3696970"/>
                  </a:cubicBezTo>
                  <a:lnTo>
                    <a:pt x="6572128" y="3690620"/>
                  </a:lnTo>
                  <a:lnTo>
                    <a:pt x="6572128" y="3696970"/>
                  </a:lnTo>
                  <a:lnTo>
                    <a:pt x="114688" y="3696970"/>
                  </a:lnTo>
                  <a:lnTo>
                    <a:pt x="114688" y="3690620"/>
                  </a:lnTo>
                  <a:lnTo>
                    <a:pt x="114688" y="3696970"/>
                  </a:lnTo>
                  <a:cubicBezTo>
                    <a:pt x="51347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822" y="124968"/>
                  </a:lnTo>
                  <a:lnTo>
                    <a:pt x="0" y="124968"/>
                  </a:lnTo>
                  <a:moveTo>
                    <a:pt x="11643" y="124968"/>
                  </a:moveTo>
                  <a:lnTo>
                    <a:pt x="11643" y="3572002"/>
                  </a:lnTo>
                  <a:lnTo>
                    <a:pt x="5822" y="3572002"/>
                  </a:lnTo>
                  <a:lnTo>
                    <a:pt x="11643" y="3572002"/>
                  </a:lnTo>
                  <a:cubicBezTo>
                    <a:pt x="11643" y="3633978"/>
                    <a:pt x="57751" y="3684270"/>
                    <a:pt x="114688" y="3684270"/>
                  </a:cubicBezTo>
                  <a:lnTo>
                    <a:pt x="6572128" y="3684270"/>
                  </a:lnTo>
                  <a:cubicBezTo>
                    <a:pt x="6629065" y="3684270"/>
                    <a:pt x="6675173" y="3633978"/>
                    <a:pt x="6675173" y="3572002"/>
                  </a:cubicBezTo>
                  <a:lnTo>
                    <a:pt x="6675173" y="124968"/>
                  </a:lnTo>
                  <a:cubicBezTo>
                    <a:pt x="6675173" y="62992"/>
                    <a:pt x="6629065" y="12700"/>
                    <a:pt x="6572128" y="12700"/>
                  </a:cubicBezTo>
                  <a:lnTo>
                    <a:pt x="114688" y="12700"/>
                  </a:lnTo>
                  <a:lnTo>
                    <a:pt x="114688" y="6350"/>
                  </a:lnTo>
                  <a:lnTo>
                    <a:pt x="114688" y="12700"/>
                  </a:lnTo>
                  <a:cubicBezTo>
                    <a:pt x="57751" y="12700"/>
                    <a:pt x="11643" y="62992"/>
                    <a:pt x="11643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62320" y="2929833"/>
            <a:ext cx="635203" cy="635203"/>
            <a:chOff x="0" y="0"/>
            <a:chExt cx="846938" cy="846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1137047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000" r="-500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41159" y="5562305"/>
            <a:ext cx="5010455" cy="2902231"/>
            <a:chOff x="0" y="0"/>
            <a:chExt cx="6680606" cy="3869641"/>
          </a:xfrm>
        </p:grpSpPr>
        <p:sp>
          <p:nvSpPr>
            <p:cNvPr id="10" name="Freeform 10"/>
            <p:cNvSpPr/>
            <p:nvPr/>
          </p:nvSpPr>
          <p:spPr>
            <a:xfrm>
              <a:off x="5816" y="6647"/>
              <a:ext cx="6668835" cy="3856427"/>
            </a:xfrm>
            <a:custGeom>
              <a:avLst/>
              <a:gdLst/>
              <a:ahLst/>
              <a:cxnLst/>
              <a:rect l="l" t="t" r="r" b="b"/>
              <a:pathLst>
                <a:path w="6668835" h="3856427">
                  <a:moveTo>
                    <a:pt x="0" y="124160"/>
                  </a:moveTo>
                  <a:cubicBezTo>
                    <a:pt x="0" y="55566"/>
                    <a:pt x="48740" y="0"/>
                    <a:pt x="108763" y="0"/>
                  </a:cubicBezTo>
                  <a:lnTo>
                    <a:pt x="6560072" y="0"/>
                  </a:lnTo>
                  <a:cubicBezTo>
                    <a:pt x="6620211" y="0"/>
                    <a:pt x="6668835" y="55566"/>
                    <a:pt x="6668835" y="124160"/>
                  </a:cubicBezTo>
                  <a:lnTo>
                    <a:pt x="6668835" y="3732266"/>
                  </a:lnTo>
                  <a:cubicBezTo>
                    <a:pt x="6668835" y="3800860"/>
                    <a:pt x="6620095" y="3856427"/>
                    <a:pt x="6560072" y="3856427"/>
                  </a:cubicBezTo>
                  <a:lnTo>
                    <a:pt x="108763" y="3856427"/>
                  </a:lnTo>
                  <a:cubicBezTo>
                    <a:pt x="48623" y="3856427"/>
                    <a:pt x="0" y="3800860"/>
                    <a:pt x="0" y="3732266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80467" cy="3869717"/>
            </a:xfrm>
            <a:custGeom>
              <a:avLst/>
              <a:gdLst/>
              <a:ahLst/>
              <a:cxnLst/>
              <a:rect l="l" t="t" r="r" b="b"/>
              <a:pathLst>
                <a:path w="6680467" h="3869717">
                  <a:moveTo>
                    <a:pt x="0" y="130807"/>
                  </a:moveTo>
                  <a:cubicBezTo>
                    <a:pt x="0" y="58491"/>
                    <a:pt x="51299" y="0"/>
                    <a:pt x="114579" y="0"/>
                  </a:cubicBezTo>
                  <a:lnTo>
                    <a:pt x="6565888" y="0"/>
                  </a:lnTo>
                  <a:lnTo>
                    <a:pt x="6565888" y="6647"/>
                  </a:lnTo>
                  <a:lnTo>
                    <a:pt x="6565888" y="0"/>
                  </a:lnTo>
                  <a:cubicBezTo>
                    <a:pt x="6629167" y="0"/>
                    <a:pt x="6680467" y="58491"/>
                    <a:pt x="6680467" y="130807"/>
                  </a:cubicBezTo>
                  <a:lnTo>
                    <a:pt x="6674651" y="130807"/>
                  </a:lnTo>
                  <a:lnTo>
                    <a:pt x="6680467" y="130807"/>
                  </a:lnTo>
                  <a:lnTo>
                    <a:pt x="6680467" y="3738913"/>
                  </a:lnTo>
                  <a:lnTo>
                    <a:pt x="6674651" y="3738913"/>
                  </a:lnTo>
                  <a:lnTo>
                    <a:pt x="6680467" y="3738913"/>
                  </a:lnTo>
                  <a:cubicBezTo>
                    <a:pt x="6680467" y="3811096"/>
                    <a:pt x="6629167" y="3869717"/>
                    <a:pt x="6565888" y="3869717"/>
                  </a:cubicBezTo>
                  <a:lnTo>
                    <a:pt x="6565888" y="3863074"/>
                  </a:lnTo>
                  <a:lnTo>
                    <a:pt x="6565888" y="3869717"/>
                  </a:lnTo>
                  <a:lnTo>
                    <a:pt x="114579" y="3869717"/>
                  </a:lnTo>
                  <a:lnTo>
                    <a:pt x="114579" y="3863074"/>
                  </a:lnTo>
                  <a:lnTo>
                    <a:pt x="114579" y="3869717"/>
                  </a:lnTo>
                  <a:cubicBezTo>
                    <a:pt x="51299" y="3869717"/>
                    <a:pt x="0" y="3811229"/>
                    <a:pt x="0" y="3738913"/>
                  </a:cubicBezTo>
                  <a:lnTo>
                    <a:pt x="0" y="130807"/>
                  </a:lnTo>
                  <a:lnTo>
                    <a:pt x="5816" y="130807"/>
                  </a:lnTo>
                  <a:lnTo>
                    <a:pt x="0" y="130807"/>
                  </a:lnTo>
                  <a:moveTo>
                    <a:pt x="11632" y="130807"/>
                  </a:moveTo>
                  <a:lnTo>
                    <a:pt x="11632" y="3738913"/>
                  </a:lnTo>
                  <a:lnTo>
                    <a:pt x="5816" y="3738913"/>
                  </a:lnTo>
                  <a:lnTo>
                    <a:pt x="11632" y="3738913"/>
                  </a:lnTo>
                  <a:cubicBezTo>
                    <a:pt x="11632" y="3803785"/>
                    <a:pt x="57697" y="3856427"/>
                    <a:pt x="114579" y="3856427"/>
                  </a:cubicBezTo>
                  <a:lnTo>
                    <a:pt x="6565888" y="3856427"/>
                  </a:lnTo>
                  <a:cubicBezTo>
                    <a:pt x="6622770" y="3856427"/>
                    <a:pt x="6668834" y="3803785"/>
                    <a:pt x="6668834" y="3738913"/>
                  </a:cubicBezTo>
                  <a:lnTo>
                    <a:pt x="6668834" y="130807"/>
                  </a:lnTo>
                  <a:cubicBezTo>
                    <a:pt x="6668834" y="65935"/>
                    <a:pt x="6622770" y="13293"/>
                    <a:pt x="6565888" y="13293"/>
                  </a:cubicBezTo>
                  <a:lnTo>
                    <a:pt x="114579" y="13293"/>
                  </a:lnTo>
                  <a:lnTo>
                    <a:pt x="114579" y="6647"/>
                  </a:lnTo>
                  <a:lnTo>
                    <a:pt x="114579" y="13293"/>
                  </a:lnTo>
                  <a:cubicBezTo>
                    <a:pt x="57697" y="13293"/>
                    <a:pt x="11632" y="65935"/>
                    <a:pt x="11632" y="130807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62320" y="5867105"/>
            <a:ext cx="635203" cy="635203"/>
            <a:chOff x="0" y="0"/>
            <a:chExt cx="846938" cy="8469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137047" y="604183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980805" y="2721169"/>
            <a:ext cx="4970482" cy="2772670"/>
            <a:chOff x="0" y="0"/>
            <a:chExt cx="6627309" cy="3696894"/>
          </a:xfrm>
        </p:grpSpPr>
        <p:sp>
          <p:nvSpPr>
            <p:cNvPr id="16" name="Freeform 16"/>
            <p:cNvSpPr/>
            <p:nvPr/>
          </p:nvSpPr>
          <p:spPr>
            <a:xfrm>
              <a:off x="5770" y="6350"/>
              <a:ext cx="6615631" cy="3684270"/>
            </a:xfrm>
            <a:custGeom>
              <a:avLst/>
              <a:gdLst/>
              <a:ahLst/>
              <a:cxnLst/>
              <a:rect l="l" t="t" r="r" b="b"/>
              <a:pathLst>
                <a:path w="6615631" h="3684270">
                  <a:moveTo>
                    <a:pt x="0" y="118618"/>
                  </a:moveTo>
                  <a:cubicBezTo>
                    <a:pt x="0" y="53086"/>
                    <a:pt x="48351" y="0"/>
                    <a:pt x="107895" y="0"/>
                  </a:cubicBezTo>
                  <a:lnTo>
                    <a:pt x="6507736" y="0"/>
                  </a:lnTo>
                  <a:cubicBezTo>
                    <a:pt x="6567395" y="0"/>
                    <a:pt x="6615630" y="53086"/>
                    <a:pt x="6615630" y="118618"/>
                  </a:cubicBezTo>
                  <a:lnTo>
                    <a:pt x="6615630" y="3565652"/>
                  </a:lnTo>
                  <a:cubicBezTo>
                    <a:pt x="6615630" y="3631184"/>
                    <a:pt x="6567280" y="3684270"/>
                    <a:pt x="6507736" y="3684270"/>
                  </a:cubicBezTo>
                  <a:lnTo>
                    <a:pt x="107895" y="3684270"/>
                  </a:lnTo>
                  <a:cubicBezTo>
                    <a:pt x="48235" y="3684270"/>
                    <a:pt x="0" y="3631184"/>
                    <a:pt x="0" y="3565652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27171" cy="3696970"/>
            </a:xfrm>
            <a:custGeom>
              <a:avLst/>
              <a:gdLst/>
              <a:ahLst/>
              <a:cxnLst/>
              <a:rect l="l" t="t" r="r" b="b"/>
              <a:pathLst>
                <a:path w="6627171" h="3696970">
                  <a:moveTo>
                    <a:pt x="0" y="124968"/>
                  </a:moveTo>
                  <a:cubicBezTo>
                    <a:pt x="0" y="55880"/>
                    <a:pt x="50889" y="0"/>
                    <a:pt x="113665" y="0"/>
                  </a:cubicBezTo>
                  <a:lnTo>
                    <a:pt x="6513506" y="0"/>
                  </a:lnTo>
                  <a:lnTo>
                    <a:pt x="6513506" y="6350"/>
                  </a:lnTo>
                  <a:lnTo>
                    <a:pt x="6513506" y="0"/>
                  </a:lnTo>
                  <a:cubicBezTo>
                    <a:pt x="6576281" y="0"/>
                    <a:pt x="6627171" y="55880"/>
                    <a:pt x="6627171" y="124968"/>
                  </a:cubicBezTo>
                  <a:lnTo>
                    <a:pt x="6621400" y="124968"/>
                  </a:lnTo>
                  <a:lnTo>
                    <a:pt x="6627171" y="124968"/>
                  </a:lnTo>
                  <a:lnTo>
                    <a:pt x="6627171" y="3572002"/>
                  </a:lnTo>
                  <a:lnTo>
                    <a:pt x="6621400" y="3572002"/>
                  </a:lnTo>
                  <a:lnTo>
                    <a:pt x="6627171" y="3572002"/>
                  </a:lnTo>
                  <a:cubicBezTo>
                    <a:pt x="6627171" y="3640963"/>
                    <a:pt x="6576281" y="3696970"/>
                    <a:pt x="6513506" y="3696970"/>
                  </a:cubicBezTo>
                  <a:lnTo>
                    <a:pt x="6513506" y="3690620"/>
                  </a:lnTo>
                  <a:lnTo>
                    <a:pt x="6513506" y="3696970"/>
                  </a:lnTo>
                  <a:lnTo>
                    <a:pt x="113665" y="3696970"/>
                  </a:lnTo>
                  <a:lnTo>
                    <a:pt x="113665" y="3690620"/>
                  </a:lnTo>
                  <a:lnTo>
                    <a:pt x="113665" y="3696970"/>
                  </a:lnTo>
                  <a:cubicBezTo>
                    <a:pt x="50889" y="3696970"/>
                    <a:pt x="0" y="3641090"/>
                    <a:pt x="0" y="3572002"/>
                  </a:cubicBezTo>
                  <a:lnTo>
                    <a:pt x="0" y="124968"/>
                  </a:lnTo>
                  <a:lnTo>
                    <a:pt x="5770" y="124968"/>
                  </a:lnTo>
                  <a:lnTo>
                    <a:pt x="0" y="124968"/>
                  </a:lnTo>
                  <a:moveTo>
                    <a:pt x="11540" y="124968"/>
                  </a:moveTo>
                  <a:lnTo>
                    <a:pt x="11540" y="3572002"/>
                  </a:lnTo>
                  <a:lnTo>
                    <a:pt x="5770" y="3572002"/>
                  </a:lnTo>
                  <a:lnTo>
                    <a:pt x="11540" y="3572002"/>
                  </a:lnTo>
                  <a:cubicBezTo>
                    <a:pt x="11540" y="3633978"/>
                    <a:pt x="57236" y="3684270"/>
                    <a:pt x="113665" y="3684270"/>
                  </a:cubicBezTo>
                  <a:lnTo>
                    <a:pt x="6513506" y="3684270"/>
                  </a:lnTo>
                  <a:cubicBezTo>
                    <a:pt x="6569934" y="3684270"/>
                    <a:pt x="6615631" y="3633978"/>
                    <a:pt x="6615631" y="3572002"/>
                  </a:cubicBezTo>
                  <a:lnTo>
                    <a:pt x="6615631" y="124968"/>
                  </a:lnTo>
                  <a:cubicBezTo>
                    <a:pt x="6615631" y="62992"/>
                    <a:pt x="6569934" y="12700"/>
                    <a:pt x="6513506" y="12700"/>
                  </a:cubicBezTo>
                  <a:lnTo>
                    <a:pt x="113665" y="12700"/>
                  </a:lnTo>
                  <a:lnTo>
                    <a:pt x="113665" y="6350"/>
                  </a:lnTo>
                  <a:lnTo>
                    <a:pt x="113665" y="12700"/>
                  </a:lnTo>
                  <a:cubicBezTo>
                    <a:pt x="57236" y="12700"/>
                    <a:pt x="11540" y="62992"/>
                    <a:pt x="11540" y="124968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228495" y="2929833"/>
            <a:ext cx="635203" cy="635203"/>
            <a:chOff x="0" y="0"/>
            <a:chExt cx="846938" cy="8469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6963" cy="846963"/>
            </a:xfrm>
            <a:custGeom>
              <a:avLst/>
              <a:gdLst/>
              <a:ahLst/>
              <a:cxnLst/>
              <a:rect l="l" t="t" r="r" b="b"/>
              <a:pathLst>
                <a:path w="846963" h="846963">
                  <a:moveTo>
                    <a:pt x="0" y="423418"/>
                  </a:moveTo>
                  <a:cubicBezTo>
                    <a:pt x="0" y="189611"/>
                    <a:pt x="189611" y="0"/>
                    <a:pt x="423418" y="0"/>
                  </a:cubicBezTo>
                  <a:cubicBezTo>
                    <a:pt x="657225" y="0"/>
                    <a:pt x="846963" y="189611"/>
                    <a:pt x="846963" y="423418"/>
                  </a:cubicBezTo>
                  <a:cubicBezTo>
                    <a:pt x="846963" y="657225"/>
                    <a:pt x="657352" y="846963"/>
                    <a:pt x="423418" y="846963"/>
                  </a:cubicBezTo>
                  <a:cubicBezTo>
                    <a:pt x="189484" y="846963"/>
                    <a:pt x="0" y="657352"/>
                    <a:pt x="0" y="423418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6407048" y="31044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000" r="-5000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41159" y="1228725"/>
            <a:ext cx="10729374" cy="436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KONDISI: PROSPEK SUDAH PAHAM &amp; SIAP MELANGKAH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41158" y="1984619"/>
            <a:ext cx="9957609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 yang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Aplikasi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ProTrader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PT. </a:t>
            </a:r>
            <a:r>
              <a:rPr lang="en-US" sz="24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BestProfit</a:t>
            </a: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Futures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2320" y="3757612"/>
            <a:ext cx="2647055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Komitmen Prospek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2320" y="4167778"/>
            <a:ext cx="5018484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Penggunaan aplikasi menandakan keseriusan dan komitmen prospek yang telah melalui tahapan "kenal" hingga "yakin".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2320" y="6692808"/>
            <a:ext cx="3748830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Kesiapan Sistem Perusahaan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2320" y="7185574"/>
            <a:ext cx="4550892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Menunjukkan kesiapan perusahaan dalam menyediakan sistem terintegrasi dan aman untuk onboarding nasabah.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228495" y="3740353"/>
            <a:ext cx="3578276" cy="34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Validasi Perjalanan Prospek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228495" y="4214070"/>
            <a:ext cx="4470273" cy="1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7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Ini adalah langkah terakhir setelah prospek melewati proses percaya, paham, dan yakin pada sistem kami.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0805" y="5857580"/>
            <a:ext cx="135167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Tujuan: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32477" y="5853281"/>
            <a:ext cx="25199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Commitment awal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32477" y="6241856"/>
            <a:ext cx="2975820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Onboarding nasabah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007125" y="6845798"/>
            <a:ext cx="3845271" cy="40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Apa yang STOP (Hindari)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007125" y="7395124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pindah-pindah channel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80805" y="7830050"/>
            <a:ext cx="4616023" cy="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394" lvl="1" indent="-152697" algn="l">
              <a:lnSpc>
                <a:spcPts val="3271"/>
              </a:lnSpc>
              <a:buFont typeface="Arial"/>
              <a:buChar char="•"/>
            </a:pPr>
            <a:r>
              <a:rPr lang="en-US" sz="20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Jangan tambah tools lain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163E865-DAAA-CBCC-11A2-69693D3586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363" y="2415074"/>
            <a:ext cx="3347621" cy="7148026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198936" y="2192607"/>
            <a:ext cx="3837700" cy="7591688"/>
            <a:chOff x="0" y="0"/>
            <a:chExt cx="2620010" cy="518287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71358686-5639-B60F-22D3-361CCED28F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748" y="3665013"/>
            <a:ext cx="2843898" cy="5911166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121385" y="3478733"/>
            <a:ext cx="3166615" cy="6264158"/>
            <a:chOff x="0" y="0"/>
            <a:chExt cx="2620010" cy="518287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119423" y="-73371"/>
            <a:ext cx="18739468" cy="10754592"/>
          </a:xfrm>
          <a:custGeom>
            <a:avLst/>
            <a:gdLst/>
            <a:ahLst/>
            <a:cxnLst/>
            <a:rect l="l" t="t" r="r" b="b"/>
            <a:pathLst>
              <a:path w="18739468" h="10754592">
                <a:moveTo>
                  <a:pt x="0" y="0"/>
                </a:moveTo>
                <a:lnTo>
                  <a:pt x="18739468" y="0"/>
                </a:lnTo>
                <a:lnTo>
                  <a:pt x="18739468" y="10754592"/>
                </a:lnTo>
                <a:lnTo>
                  <a:pt x="0" y="1075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1635" t="-1219" r="-16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30525" y="902263"/>
            <a:ext cx="8109275" cy="43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KESALAHAN YANG HARUS DIHINDARI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0838" y="1530772"/>
            <a:ext cx="1687800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Penting untuk mengenali dan menghindari jebakan umum yang dapat menghambat perjalanan prospek dari sekadar tertarik hingga menjadi nasabah setia.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00240" y="2447182"/>
            <a:ext cx="8347767" cy="2317252"/>
            <a:chOff x="0" y="0"/>
            <a:chExt cx="11130356" cy="3089669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15886" y="2662828"/>
            <a:ext cx="604247" cy="604247"/>
            <a:chOff x="0" y="0"/>
            <a:chExt cx="805663" cy="8056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 descr="preencoded.png"/>
          <p:cNvSpPr/>
          <p:nvPr/>
        </p:nvSpPr>
        <p:spPr>
          <a:xfrm>
            <a:off x="108198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0346" b="-6034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5886" y="3449393"/>
            <a:ext cx="556111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Semua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Tools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Dikirim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Bersamaan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886" y="3837384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Prospek dibanjiri dengan informasi dan platform sekaligus, menyebabkan kebingungan.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39841" y="2447182"/>
            <a:ext cx="8347920" cy="2317252"/>
            <a:chOff x="0" y="0"/>
            <a:chExt cx="11130559" cy="3089669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9455496" y="2662828"/>
            <a:ext cx="604247" cy="604247"/>
            <a:chOff x="0" y="0"/>
            <a:chExt cx="805663" cy="805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9621593" y="2828925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46" r="-345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455496" y="3449393"/>
            <a:ext cx="39557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Website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Dipakai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di Awal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55496" y="3837384"/>
            <a:ext cx="7916618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Memberikan website resmi terlalu dini sebelum trust emosional terbentuk, terasa terlalu formal.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00240" y="4956277"/>
            <a:ext cx="8347767" cy="2317252"/>
            <a:chOff x="0" y="0"/>
            <a:chExt cx="11130356" cy="3089669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1117707" cy="3076956"/>
            </a:xfrm>
            <a:custGeom>
              <a:avLst/>
              <a:gdLst/>
              <a:ahLst/>
              <a:cxnLst/>
              <a:rect l="l" t="t" r="r" b="b"/>
              <a:pathLst>
                <a:path w="11117707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550" y="0"/>
                  </a:lnTo>
                  <a:cubicBezTo>
                    <a:pt x="11067034" y="0"/>
                    <a:pt x="11117707" y="50546"/>
                    <a:pt x="11117707" y="112776"/>
                  </a:cubicBezTo>
                  <a:lnTo>
                    <a:pt x="11117707" y="2964180"/>
                  </a:lnTo>
                  <a:cubicBezTo>
                    <a:pt x="11117707" y="3026537"/>
                    <a:pt x="11067034" y="3076956"/>
                    <a:pt x="11004550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130407" cy="3089656"/>
            </a:xfrm>
            <a:custGeom>
              <a:avLst/>
              <a:gdLst/>
              <a:ahLst/>
              <a:cxnLst/>
              <a:rect l="l" t="t" r="r" b="b"/>
              <a:pathLst>
                <a:path w="11130407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0900" y="0"/>
                  </a:lnTo>
                  <a:lnTo>
                    <a:pt x="11010900" y="6350"/>
                  </a:lnTo>
                  <a:lnTo>
                    <a:pt x="11010900" y="0"/>
                  </a:lnTo>
                  <a:cubicBezTo>
                    <a:pt x="11076813" y="0"/>
                    <a:pt x="11130407" y="53340"/>
                    <a:pt x="11130407" y="119126"/>
                  </a:cubicBezTo>
                  <a:lnTo>
                    <a:pt x="11124057" y="119126"/>
                  </a:lnTo>
                  <a:lnTo>
                    <a:pt x="11130407" y="119126"/>
                  </a:lnTo>
                  <a:lnTo>
                    <a:pt x="11130407" y="2970530"/>
                  </a:lnTo>
                  <a:lnTo>
                    <a:pt x="11124057" y="2970530"/>
                  </a:lnTo>
                  <a:lnTo>
                    <a:pt x="11130407" y="2970530"/>
                  </a:lnTo>
                  <a:cubicBezTo>
                    <a:pt x="11130407" y="3036316"/>
                    <a:pt x="11076940" y="3089656"/>
                    <a:pt x="11010900" y="3089656"/>
                  </a:cubicBezTo>
                  <a:lnTo>
                    <a:pt x="11010900" y="3083306"/>
                  </a:lnTo>
                  <a:lnTo>
                    <a:pt x="11010900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0900" y="3076956"/>
                  </a:lnTo>
                  <a:cubicBezTo>
                    <a:pt x="11069955" y="3076956"/>
                    <a:pt x="11117707" y="3029331"/>
                    <a:pt x="11117707" y="2970530"/>
                  </a:cubicBezTo>
                  <a:lnTo>
                    <a:pt x="11117707" y="119126"/>
                  </a:lnTo>
                  <a:cubicBezTo>
                    <a:pt x="11117707" y="60325"/>
                    <a:pt x="11069828" y="12700"/>
                    <a:pt x="11010900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15886" y="5171923"/>
            <a:ext cx="604247" cy="604247"/>
            <a:chOff x="0" y="0"/>
            <a:chExt cx="805663" cy="8056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08198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15886" y="5958478"/>
            <a:ext cx="3787548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Edukasi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Dijadikan</a:t>
            </a: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Jualan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5886" y="6346479"/>
            <a:ext cx="7916466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Informasi edukatif yang seharusnya netral berubah menjadi ajakan penjualan, menghilangkan kredibilitas.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39841" y="4956277"/>
            <a:ext cx="8347920" cy="2317252"/>
            <a:chOff x="0" y="0"/>
            <a:chExt cx="11130559" cy="3089669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11117834" cy="3076956"/>
            </a:xfrm>
            <a:custGeom>
              <a:avLst/>
              <a:gdLst/>
              <a:ahLst/>
              <a:cxnLst/>
              <a:rect l="l" t="t" r="r" b="b"/>
              <a:pathLst>
                <a:path w="11117834" h="3076956">
                  <a:moveTo>
                    <a:pt x="0" y="112776"/>
                  </a:moveTo>
                  <a:cubicBezTo>
                    <a:pt x="0" y="50546"/>
                    <a:pt x="50673" y="0"/>
                    <a:pt x="113157" y="0"/>
                  </a:cubicBezTo>
                  <a:lnTo>
                    <a:pt x="11004676" y="0"/>
                  </a:lnTo>
                  <a:cubicBezTo>
                    <a:pt x="11067161" y="0"/>
                    <a:pt x="11117834" y="50546"/>
                    <a:pt x="11117834" y="112776"/>
                  </a:cubicBezTo>
                  <a:lnTo>
                    <a:pt x="11117834" y="2964180"/>
                  </a:lnTo>
                  <a:cubicBezTo>
                    <a:pt x="11117834" y="3026537"/>
                    <a:pt x="11067161" y="3076956"/>
                    <a:pt x="11004676" y="3076956"/>
                  </a:cubicBezTo>
                  <a:lnTo>
                    <a:pt x="113157" y="3076956"/>
                  </a:lnTo>
                  <a:cubicBezTo>
                    <a:pt x="50673" y="3076956"/>
                    <a:pt x="0" y="3026410"/>
                    <a:pt x="0" y="296418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1130534" cy="3089656"/>
            </a:xfrm>
            <a:custGeom>
              <a:avLst/>
              <a:gdLst/>
              <a:ahLst/>
              <a:cxnLst/>
              <a:rect l="l" t="t" r="r" b="b"/>
              <a:pathLst>
                <a:path w="11130534" h="3089656">
                  <a:moveTo>
                    <a:pt x="0" y="119126"/>
                  </a:moveTo>
                  <a:cubicBezTo>
                    <a:pt x="0" y="53340"/>
                    <a:pt x="53467" y="0"/>
                    <a:pt x="119507" y="0"/>
                  </a:cubicBezTo>
                  <a:lnTo>
                    <a:pt x="11011026" y="0"/>
                  </a:lnTo>
                  <a:lnTo>
                    <a:pt x="11011026" y="6350"/>
                  </a:lnTo>
                  <a:lnTo>
                    <a:pt x="11011026" y="0"/>
                  </a:lnTo>
                  <a:cubicBezTo>
                    <a:pt x="11076939" y="0"/>
                    <a:pt x="11130534" y="53340"/>
                    <a:pt x="11130534" y="119126"/>
                  </a:cubicBezTo>
                  <a:lnTo>
                    <a:pt x="11124184" y="119126"/>
                  </a:lnTo>
                  <a:lnTo>
                    <a:pt x="11130534" y="119126"/>
                  </a:lnTo>
                  <a:lnTo>
                    <a:pt x="11130534" y="2970530"/>
                  </a:lnTo>
                  <a:lnTo>
                    <a:pt x="11124184" y="2970530"/>
                  </a:lnTo>
                  <a:lnTo>
                    <a:pt x="11130534" y="2970530"/>
                  </a:lnTo>
                  <a:cubicBezTo>
                    <a:pt x="11130534" y="3036316"/>
                    <a:pt x="11077067" y="3089656"/>
                    <a:pt x="11011026" y="3089656"/>
                  </a:cubicBezTo>
                  <a:lnTo>
                    <a:pt x="11011026" y="3083306"/>
                  </a:lnTo>
                  <a:lnTo>
                    <a:pt x="11011026" y="3089656"/>
                  </a:lnTo>
                  <a:lnTo>
                    <a:pt x="119507" y="3089656"/>
                  </a:lnTo>
                  <a:lnTo>
                    <a:pt x="119507" y="3083306"/>
                  </a:lnTo>
                  <a:lnTo>
                    <a:pt x="119507" y="3089656"/>
                  </a:lnTo>
                  <a:cubicBezTo>
                    <a:pt x="53594" y="3089656"/>
                    <a:pt x="0" y="3036316"/>
                    <a:pt x="0" y="2970530"/>
                  </a:cubicBezTo>
                  <a:lnTo>
                    <a:pt x="0" y="119126"/>
                  </a:lnTo>
                  <a:lnTo>
                    <a:pt x="6350" y="119126"/>
                  </a:lnTo>
                  <a:lnTo>
                    <a:pt x="0" y="119126"/>
                  </a:lnTo>
                  <a:moveTo>
                    <a:pt x="12700" y="119126"/>
                  </a:moveTo>
                  <a:lnTo>
                    <a:pt x="12700" y="2970530"/>
                  </a:lnTo>
                  <a:lnTo>
                    <a:pt x="6350" y="2970530"/>
                  </a:lnTo>
                  <a:lnTo>
                    <a:pt x="12700" y="2970530"/>
                  </a:lnTo>
                  <a:cubicBezTo>
                    <a:pt x="12700" y="3029331"/>
                    <a:pt x="60452" y="3076956"/>
                    <a:pt x="119507" y="3076956"/>
                  </a:cubicBezTo>
                  <a:lnTo>
                    <a:pt x="11011026" y="3076956"/>
                  </a:lnTo>
                  <a:cubicBezTo>
                    <a:pt x="11070082" y="3076956"/>
                    <a:pt x="11117834" y="3029331"/>
                    <a:pt x="11117834" y="2970530"/>
                  </a:cubicBezTo>
                  <a:lnTo>
                    <a:pt x="11117834" y="119126"/>
                  </a:lnTo>
                  <a:cubicBezTo>
                    <a:pt x="11117834" y="60325"/>
                    <a:pt x="11070082" y="12700"/>
                    <a:pt x="11011026" y="12700"/>
                  </a:cubicBezTo>
                  <a:lnTo>
                    <a:pt x="119507" y="12700"/>
                  </a:lnTo>
                  <a:lnTo>
                    <a:pt x="119507" y="6350"/>
                  </a:lnTo>
                  <a:lnTo>
                    <a:pt x="119507" y="12700"/>
                  </a:lnTo>
                  <a:cubicBezTo>
                    <a:pt x="60452" y="12700"/>
                    <a:pt x="12700" y="60325"/>
                    <a:pt x="12700" y="119126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9455496" y="5171923"/>
            <a:ext cx="604247" cy="604247"/>
            <a:chOff x="0" y="0"/>
            <a:chExt cx="805663" cy="8056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5688" cy="805688"/>
            </a:xfrm>
            <a:custGeom>
              <a:avLst/>
              <a:gdLst/>
              <a:ahLst/>
              <a:cxnLst/>
              <a:rect l="l" t="t" r="r" b="b"/>
              <a:pathLst>
                <a:path w="805688" h="805688">
                  <a:moveTo>
                    <a:pt x="0" y="402844"/>
                  </a:moveTo>
                  <a:cubicBezTo>
                    <a:pt x="0" y="180340"/>
                    <a:pt x="180340" y="0"/>
                    <a:pt x="402844" y="0"/>
                  </a:cubicBezTo>
                  <a:cubicBezTo>
                    <a:pt x="625348" y="0"/>
                    <a:pt x="805688" y="180340"/>
                    <a:pt x="805688" y="402844"/>
                  </a:cubicBezTo>
                  <a:cubicBezTo>
                    <a:pt x="805688" y="625348"/>
                    <a:pt x="625348" y="805688"/>
                    <a:pt x="402844" y="805688"/>
                  </a:cubicBezTo>
                  <a:cubicBezTo>
                    <a:pt x="180340" y="805688"/>
                    <a:pt x="0" y="625348"/>
                    <a:pt x="0" y="402844"/>
                  </a:cubicBezTo>
                  <a:close/>
                </a:path>
              </a:pathLst>
            </a:custGeom>
            <a:solidFill>
              <a:srgbClr val="FF63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Freeform 34" descr="preencoded.png"/>
          <p:cNvSpPr/>
          <p:nvPr/>
        </p:nvSpPr>
        <p:spPr>
          <a:xfrm>
            <a:off x="9621593" y="5338020"/>
            <a:ext cx="271910" cy="271910"/>
          </a:xfrm>
          <a:custGeom>
            <a:avLst/>
            <a:gdLst/>
            <a:ahLst/>
            <a:cxnLst/>
            <a:rect l="l" t="t" r="r" b="b"/>
            <a:pathLst>
              <a:path w="271910" h="271910">
                <a:moveTo>
                  <a:pt x="0" y="0"/>
                </a:moveTo>
                <a:lnTo>
                  <a:pt x="271910" y="0"/>
                </a:lnTo>
                <a:lnTo>
                  <a:pt x="271910" y="271910"/>
                </a:lnTo>
                <a:lnTo>
                  <a:pt x="0" y="271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8620" b="-8620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455496" y="5958478"/>
            <a:ext cx="4336704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Tidak Tahu Kapan </a:t>
            </a:r>
            <a:r>
              <a:rPr lang="en-US" sz="2037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Berhenti</a:t>
            </a:r>
            <a:endParaRPr lang="en-US" sz="2037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455496" y="6327429"/>
            <a:ext cx="791661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Terus-menerus menawarkan tanpa memahami sinyal prospek, mengakibatkan prospek merasa tertekan.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5002" y="7428605"/>
            <a:ext cx="16878005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Akibatnya, prospek menjadi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overload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dan </a:t>
            </a:r>
            <a:r>
              <a:rPr lang="en-US" sz="1862">
                <a:solidFill>
                  <a:srgbClr val="FF6347"/>
                </a:solidFill>
                <a:latin typeface="Inter"/>
                <a:ea typeface="Inter"/>
                <a:cs typeface="Inter"/>
                <a:sym typeface="Inter"/>
              </a:rPr>
              <a:t>mundur diam-diam</a:t>
            </a:r>
            <a:r>
              <a:rPr lang="en-US" sz="18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karena merasa tidak nyaman atau terlalu banyak informasi.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05002" y="8044158"/>
            <a:ext cx="16878005" cy="1372048"/>
            <a:chOff x="0" y="0"/>
            <a:chExt cx="22504006" cy="182939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503892" cy="1829308"/>
            </a:xfrm>
            <a:custGeom>
              <a:avLst/>
              <a:gdLst/>
              <a:ahLst/>
              <a:cxnLst/>
              <a:rect l="l" t="t" r="r" b="b"/>
              <a:pathLst>
                <a:path w="22503892" h="1829308">
                  <a:moveTo>
                    <a:pt x="0" y="112776"/>
                  </a:moveTo>
                  <a:cubicBezTo>
                    <a:pt x="0" y="50546"/>
                    <a:pt x="50546" y="0"/>
                    <a:pt x="112776" y="0"/>
                  </a:cubicBezTo>
                  <a:lnTo>
                    <a:pt x="22391115" y="0"/>
                  </a:lnTo>
                  <a:cubicBezTo>
                    <a:pt x="22453473" y="0"/>
                    <a:pt x="22503892" y="50546"/>
                    <a:pt x="22503892" y="112776"/>
                  </a:cubicBezTo>
                  <a:lnTo>
                    <a:pt x="22503892" y="1716532"/>
                  </a:lnTo>
                  <a:cubicBezTo>
                    <a:pt x="22503892" y="1778889"/>
                    <a:pt x="22453346" y="1829308"/>
                    <a:pt x="22391115" y="1829308"/>
                  </a:cubicBezTo>
                  <a:lnTo>
                    <a:pt x="112776" y="1829308"/>
                  </a:lnTo>
                  <a:cubicBezTo>
                    <a:pt x="50419" y="1829308"/>
                    <a:pt x="0" y="1778762"/>
                    <a:pt x="0" y="1716532"/>
                  </a:cubicBezTo>
                  <a:close/>
                </a:path>
              </a:pathLst>
            </a:custGeom>
            <a:solidFill>
              <a:srgbClr val="C7C9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Freeform 40" descr="preencoded.png"/>
          <p:cNvSpPr/>
          <p:nvPr/>
        </p:nvSpPr>
        <p:spPr>
          <a:xfrm>
            <a:off x="906361" y="8323059"/>
            <a:ext cx="314773" cy="251822"/>
          </a:xfrm>
          <a:custGeom>
            <a:avLst/>
            <a:gdLst/>
            <a:ahLst/>
            <a:cxnLst/>
            <a:rect l="l" t="t" r="r" b="b"/>
            <a:pathLst>
              <a:path w="314773" h="251822">
                <a:moveTo>
                  <a:pt x="0" y="0"/>
                </a:moveTo>
                <a:lnTo>
                  <a:pt x="314773" y="0"/>
                </a:lnTo>
                <a:lnTo>
                  <a:pt x="314773" y="251822"/>
                </a:lnTo>
                <a:lnTo>
                  <a:pt x="0" y="251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68" r="-768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422502" y="8276777"/>
            <a:ext cx="846237" cy="32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Solusi: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2502" y="8745293"/>
            <a:ext cx="15959138" cy="34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Setiap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tools BPF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bukan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dibuat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segalanya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tapi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untuk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momen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yang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tepat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Kalau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urutan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dijaga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closing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mudah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diraih</a:t>
            </a:r>
            <a:r>
              <a:rPr lang="en-US" sz="18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31852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42353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3827406" y="3272876"/>
            <a:ext cx="10633025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FRAMEWORK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4372" y="5517804"/>
            <a:ext cx="5479256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MAINTENANCE NASABAH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407944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Dari Sudah Join → Tetap Aktif → Tetap Percaya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3263</Words>
  <Application>Microsoft Office PowerPoint</Application>
  <PresentationFormat>Custom</PresentationFormat>
  <Paragraphs>586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Open Sans Bold</vt:lpstr>
      <vt:lpstr>Arial</vt:lpstr>
      <vt:lpstr>Open Sans</vt:lpstr>
      <vt:lpstr>Poppins Italics</vt:lpstr>
      <vt:lpstr>Calibri</vt:lpstr>
      <vt:lpstr>Inter Bold</vt:lpstr>
      <vt:lpstr>Inter Bold Italics</vt:lpstr>
      <vt:lpstr>Inter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Salinan dari DIGITAL TRUST &amp; GROWTH FRAMEWORK</dc:title>
  <dc:creator>User</dc:creator>
  <cp:lastModifiedBy>User</cp:lastModifiedBy>
  <cp:revision>10</cp:revision>
  <dcterms:created xsi:type="dcterms:W3CDTF">2006-08-16T00:00:00Z</dcterms:created>
  <dcterms:modified xsi:type="dcterms:W3CDTF">2026-02-09T06:50:45Z</dcterms:modified>
  <dc:identifier>DAG_gAeAaU0</dc:identifier>
</cp:coreProperties>
</file>